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webextensions/webextension1.xml" ContentType="application/vnd.ms-office.webextension+xml"/>
  <Override PartName="/ppt/webextensions/webextension2.xml" ContentType="application/vnd.ms-office.webextension+xml"/>
  <Override PartName="/ppt/webextensions/webextension3.xml" ContentType="application/vnd.ms-office.webextensio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508" r:id="rId2"/>
    <p:sldId id="3757" r:id="rId3"/>
    <p:sldId id="3537" r:id="rId4"/>
    <p:sldId id="3719" r:id="rId5"/>
    <p:sldId id="3598" r:id="rId6"/>
    <p:sldId id="3640" r:id="rId7"/>
    <p:sldId id="3680" r:id="rId8"/>
    <p:sldId id="3684" r:id="rId9"/>
    <p:sldId id="3713" r:id="rId10"/>
    <p:sldId id="3693" r:id="rId11"/>
    <p:sldId id="3696" r:id="rId12"/>
    <p:sldId id="3700" r:id="rId13"/>
    <p:sldId id="3771" r:id="rId14"/>
    <p:sldId id="3770" r:id="rId15"/>
    <p:sldId id="3772" r:id="rId16"/>
    <p:sldId id="3758" r:id="rId17"/>
    <p:sldId id="3776" r:id="rId18"/>
    <p:sldId id="3773" r:id="rId19"/>
    <p:sldId id="3759" r:id="rId20"/>
    <p:sldId id="3777" r:id="rId21"/>
    <p:sldId id="3774" r:id="rId22"/>
    <p:sldId id="3761" r:id="rId23"/>
    <p:sldId id="3766" r:id="rId24"/>
    <p:sldId id="3767" r:id="rId25"/>
    <p:sldId id="3763" r:id="rId26"/>
    <p:sldId id="3768" r:id="rId27"/>
    <p:sldId id="3769" r:id="rId28"/>
    <p:sldId id="3762" r:id="rId29"/>
    <p:sldId id="3764" r:id="rId30"/>
    <p:sldId id="3778" r:id="rId31"/>
    <p:sldId id="3765" r:id="rId3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5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ictoria.johnson@profundcom.net" initials="v" lastIdx="21" clrIdx="0">
    <p:extLst>
      <p:ext uri="{19B8F6BF-5375-455C-9EA6-DF929625EA0E}">
        <p15:presenceInfo xmlns:p15="http://schemas.microsoft.com/office/powerpoint/2012/main" userId="d51630f4a88adc4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7021"/>
    <a:srgbClr val="BFE0F4"/>
    <a:srgbClr val="26237A"/>
    <a:srgbClr val="D9D9D9"/>
    <a:srgbClr val="548254"/>
    <a:srgbClr val="F5F5F5"/>
    <a:srgbClr val="F6F6FA"/>
    <a:srgbClr val="FFC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2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4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3573" autoAdjust="0"/>
    <p:restoredTop sz="96229" autoAdjust="0"/>
  </p:normalViewPr>
  <p:slideViewPr>
    <p:cSldViewPr snapToGrid="0">
      <p:cViewPr varScale="1">
        <p:scale>
          <a:sx n="75" d="100"/>
          <a:sy n="75" d="100"/>
        </p:scale>
        <p:origin x="48" y="3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122" d="100"/>
          <a:sy n="122" d="100"/>
        </p:scale>
        <p:origin x="4028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1DE185-A9FD-4AFC-B022-4406C496C1CE}" type="datetimeFigureOut">
              <a:rPr lang="en-GB" smtClean="0"/>
              <a:t>29/09/2023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13CA67-5586-46C3-A5C9-BC0DC9F1DE6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15445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6" name="Shape 66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72629456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info@johndoe.com?subject=" TargetMode="Externa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in Master">
    <p:bg>
      <p:bgPr>
        <a:solidFill>
          <a:srgbClr val="D9D9D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18"/>
          <p:cNvSpPr/>
          <p:nvPr/>
        </p:nvSpPr>
        <p:spPr>
          <a:xfrm>
            <a:off x="23007837" y="12687067"/>
            <a:ext cx="638586" cy="638585"/>
          </a:xfrm>
          <a:prstGeom prst="ellipse">
            <a:avLst/>
          </a:prstGeom>
          <a:solidFill>
            <a:srgbClr val="F27021"/>
          </a:solidFill>
          <a:ln w="25400">
            <a:solidFill>
              <a:srgbClr val="F27021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Shape 19"/>
          <p:cNvSpPr/>
          <p:nvPr/>
        </p:nvSpPr>
        <p:spPr>
          <a:xfrm>
            <a:off x="3595893" y="13022600"/>
            <a:ext cx="18851557" cy="1"/>
          </a:xfrm>
          <a:prstGeom prst="line">
            <a:avLst/>
          </a:prstGeom>
          <a:ln w="25400">
            <a:solidFill>
              <a:srgbClr val="496F8B">
                <a:alpha val="12385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1" name="Shape 21"/>
          <p:cNvSpPr>
            <a:spLocks noGrp="1"/>
          </p:cNvSpPr>
          <p:nvPr>
            <p:ph type="sldNum" sz="quarter" idx="2"/>
          </p:nvPr>
        </p:nvSpPr>
        <p:spPr>
          <a:xfrm>
            <a:off x="23107927" y="12774951"/>
            <a:ext cx="438405" cy="444501"/>
          </a:xfrm>
          <a:prstGeom prst="rect">
            <a:avLst/>
          </a:prstGeom>
        </p:spPr>
        <p:txBody>
          <a:bodyPr/>
          <a:lstStyle>
            <a:lvl1pPr>
              <a:defRPr sz="2200" b="1">
                <a:solidFill>
                  <a:srgbClr val="F6F6FA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28" name="Shape 28"/>
          <p:cNvSpPr/>
          <p:nvPr/>
        </p:nvSpPr>
        <p:spPr>
          <a:xfrm>
            <a:off x="846574" y="2386765"/>
            <a:ext cx="1910217" cy="1"/>
          </a:xfrm>
          <a:prstGeom prst="line">
            <a:avLst/>
          </a:prstGeom>
          <a:ln w="63500">
            <a:solidFill>
              <a:srgbClr val="26237A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29" name="Shape 29"/>
          <p:cNvSpPr/>
          <p:nvPr userDrawn="1"/>
        </p:nvSpPr>
        <p:spPr>
          <a:xfrm>
            <a:off x="23364969" y="1132364"/>
            <a:ext cx="102657" cy="533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lnSpc>
                <a:spcPct val="120000"/>
              </a:lnSpc>
              <a:defRPr sz="2600">
                <a:solidFill>
                  <a:srgbClr val="496F8B"/>
                </a:solidFill>
                <a:latin typeface="Lato Light"/>
                <a:ea typeface="Lato Light"/>
                <a:cs typeface="Lato Light"/>
                <a:sym typeface="Lato Light"/>
              </a:defRPr>
            </a:pPr>
            <a:endParaRPr lang="en-GB" dirty="0">
              <a:hlinkClick r:id="rId2"/>
            </a:endParaRPr>
          </a:p>
        </p:txBody>
      </p:sp>
      <p:sp>
        <p:nvSpPr>
          <p:cNvPr id="30" name="Shape 30"/>
          <p:cNvSpPr/>
          <p:nvPr/>
        </p:nvSpPr>
        <p:spPr>
          <a:xfrm flipV="1">
            <a:off x="23590297" y="849625"/>
            <a:ext cx="1" cy="754156"/>
          </a:xfrm>
          <a:prstGeom prst="line">
            <a:avLst/>
          </a:prstGeom>
          <a:ln w="50800">
            <a:solidFill>
              <a:srgbClr val="FFCC02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3200"/>
            </a:pPr>
            <a:endParaRPr/>
          </a:p>
        </p:txBody>
      </p:sp>
      <p:sp>
        <p:nvSpPr>
          <p:cNvPr id="6" name="Shape 29">
            <a:extLst>
              <a:ext uri="{FF2B5EF4-FFF2-40B4-BE49-F238E27FC236}">
                <a16:creationId xmlns:a16="http://schemas.microsoft.com/office/drawing/2014/main" id="{34ED1449-3703-8C37-F438-47EF8BBA5F36}"/>
              </a:ext>
            </a:extLst>
          </p:cNvPr>
          <p:cNvSpPr/>
          <p:nvPr userDrawn="1"/>
        </p:nvSpPr>
        <p:spPr>
          <a:xfrm>
            <a:off x="19306651" y="918495"/>
            <a:ext cx="4222311" cy="5470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r">
              <a:lnSpc>
                <a:spcPct val="120000"/>
              </a:lnSpc>
              <a:defRPr sz="2600">
                <a:solidFill>
                  <a:srgbClr val="496F8B"/>
                </a:solidFill>
                <a:latin typeface="Lato Light"/>
                <a:ea typeface="Lato Light"/>
                <a:cs typeface="Lato Light"/>
                <a:sym typeface="Lato Light"/>
              </a:defRPr>
            </a:pPr>
            <a:r>
              <a:rPr lang="en-GB" b="1" i="0" u="none" dirty="0">
                <a:solidFill>
                  <a:srgbClr val="26237A"/>
                </a:solidFill>
                <a:effectLst/>
                <a:latin typeface="myriad-pro"/>
              </a:rPr>
              <a:t>What does 2024 have in store</a:t>
            </a:r>
            <a:endParaRPr lang="en-GB" b="1" u="none" dirty="0">
              <a:hlinkClick r:id="rId2"/>
            </a:endParaRP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9CB50EFB-17A0-D1D9-1B74-93E1056DD75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058" y="12190157"/>
            <a:ext cx="2480733" cy="8484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/>
          <p:nvPr/>
        </p:nvSpPr>
        <p:spPr>
          <a:xfrm>
            <a:off x="-1" y="-69360"/>
            <a:ext cx="24384003" cy="13854720"/>
          </a:xfrm>
          <a:prstGeom prst="rect">
            <a:avLst/>
          </a:prstGeom>
          <a:solidFill>
            <a:srgbClr val="566581">
              <a:alpha val="59617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8" name="Shape 38"/>
          <p:cNvSpPr/>
          <p:nvPr/>
        </p:nvSpPr>
        <p:spPr>
          <a:xfrm>
            <a:off x="16075508" y="13342914"/>
            <a:ext cx="4191001" cy="393701"/>
          </a:xfrm>
          <a:prstGeom prst="rect">
            <a:avLst/>
          </a:prstGeom>
          <a:solidFill>
            <a:srgbClr val="F2702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9" name="Shape 39"/>
          <p:cNvSpPr/>
          <p:nvPr/>
        </p:nvSpPr>
        <p:spPr>
          <a:xfrm>
            <a:off x="-3405" y="13342914"/>
            <a:ext cx="4157760" cy="393701"/>
          </a:xfrm>
          <a:prstGeom prst="rect">
            <a:avLst/>
          </a:prstGeom>
          <a:solidFill>
            <a:srgbClr val="FFCC02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0" name="Shape 40"/>
          <p:cNvSpPr/>
          <p:nvPr/>
        </p:nvSpPr>
        <p:spPr>
          <a:xfrm>
            <a:off x="4150732" y="13342914"/>
            <a:ext cx="4157760" cy="393701"/>
          </a:xfrm>
          <a:prstGeom prst="rect">
            <a:avLst/>
          </a:prstGeom>
          <a:solidFill>
            <a:srgbClr val="54825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1" name="Shape 41"/>
          <p:cNvSpPr/>
          <p:nvPr/>
        </p:nvSpPr>
        <p:spPr>
          <a:xfrm>
            <a:off x="8276007" y="6196149"/>
            <a:ext cx="7831986" cy="7645372"/>
          </a:xfrm>
          <a:prstGeom prst="rect">
            <a:avLst/>
          </a:prstGeom>
          <a:solidFill>
            <a:srgbClr val="26237A">
              <a:alpha val="94902"/>
            </a:srgb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20229645" y="13342914"/>
            <a:ext cx="4191001" cy="393701"/>
          </a:xfrm>
          <a:prstGeom prst="rect">
            <a:avLst/>
          </a:prstGeom>
          <a:solidFill>
            <a:srgbClr val="BFE0F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32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3" name="Shape 43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22875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99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/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titleStyle>
    <p:body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Helvetica Light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1pPr>
      <a:lvl2pPr marL="0" marR="0" indent="228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2pPr>
      <a:lvl3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3pPr>
      <a:lvl4pPr marL="0" marR="0" indent="685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4pPr>
      <a:lvl5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5pPr>
      <a:lvl6pPr marL="0" marR="0" indent="1143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6pPr>
      <a:lvl7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7pPr>
      <a:lvl8pPr marL="0" marR="0" indent="1600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8pPr>
      <a:lvl9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png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png"/><Relationship Id="rId10" Type="http://schemas.openxmlformats.org/officeDocument/2006/relationships/image" Target="../media/image12.emf"/><Relationship Id="rId4" Type="http://schemas.openxmlformats.org/officeDocument/2006/relationships/image" Target="../media/image6.png"/><Relationship Id="rId9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microsoft.com/office/2011/relationships/webextension" Target="../webextensions/webextension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microsoft.com/office/2011/relationships/webextension" Target="../webextensions/webextension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microsoft.com/office/2011/relationships/webextension" Target="../webextensions/webextension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/>
          <p:nvPr/>
        </p:nvSpPr>
        <p:spPr>
          <a:xfrm>
            <a:off x="11218068" y="7838778"/>
            <a:ext cx="1947864" cy="15000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1000">
                <a:solidFill>
                  <a:srgbClr val="F6F6FA"/>
                </a:solidFill>
                <a:latin typeface="et-line"/>
                <a:ea typeface="et-line"/>
                <a:cs typeface="et-line"/>
                <a:sym typeface="et-line"/>
              </a:defRPr>
            </a:lvl1pPr>
          </a:lstStyle>
          <a:p>
            <a:r>
              <a:rPr dirty="0"/>
              <a:t></a:t>
            </a:r>
          </a:p>
        </p:txBody>
      </p:sp>
      <p:sp>
        <p:nvSpPr>
          <p:cNvPr id="6" name="Shape 89"/>
          <p:cNvSpPr/>
          <p:nvPr/>
        </p:nvSpPr>
        <p:spPr>
          <a:xfrm>
            <a:off x="5120524" y="6858000"/>
            <a:ext cx="13571443" cy="17645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pPr algn="ctr"/>
            <a:r>
              <a:rPr lang="en-GB" b="1" i="0" dirty="0">
                <a:solidFill>
                  <a:srgbClr val="26237A"/>
                </a:solidFill>
                <a:effectLst/>
                <a:latin typeface="myriad-pro"/>
              </a:rPr>
              <a:t> Template Design Masterclass for Fund Marketers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416556-8988-E60F-EC87-B7830B8695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4920" y="2448222"/>
            <a:ext cx="653415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472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1901081D-BA71-4190-872F-DA0702EFFD46}"/>
              </a:ext>
            </a:extLst>
          </p:cNvPr>
          <p:cNvSpPr/>
          <p:nvPr/>
        </p:nvSpPr>
        <p:spPr>
          <a:xfrm>
            <a:off x="19385280" y="298704"/>
            <a:ext cx="4998720" cy="2763520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F86150-B5CE-D077-956C-E3D351DA858E}"/>
              </a:ext>
            </a:extLst>
          </p:cNvPr>
          <p:cNvSpPr/>
          <p:nvPr/>
        </p:nvSpPr>
        <p:spPr>
          <a:xfrm>
            <a:off x="0" y="0"/>
            <a:ext cx="24384000" cy="139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" name="Shape 2326">
            <a:extLst>
              <a:ext uri="{FF2B5EF4-FFF2-40B4-BE49-F238E27FC236}">
                <a16:creationId xmlns:a16="http://schemas.microsoft.com/office/drawing/2014/main" id="{56824FFA-EF94-25F7-A393-3BBC4240EDD3}"/>
              </a:ext>
            </a:extLst>
          </p:cNvPr>
          <p:cNvSpPr/>
          <p:nvPr/>
        </p:nvSpPr>
        <p:spPr>
          <a:xfrm>
            <a:off x="723552" y="636927"/>
            <a:ext cx="705802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>
                <a:solidFill>
                  <a:schemeClr val="bg1"/>
                </a:solidFill>
              </a:rPr>
              <a:t>Template Masterclass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C70DF1-DC4D-0515-A89C-21C07E9076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393"/>
          <a:stretch/>
        </p:blipFill>
        <p:spPr>
          <a:xfrm>
            <a:off x="22073704" y="99390"/>
            <a:ext cx="2144107" cy="8438147"/>
          </a:xfrm>
          <a:prstGeom prst="rect">
            <a:avLst/>
          </a:prstGeom>
          <a:noFill/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F87476-9BFF-5C94-9D39-6CC0547FBF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" b="28749"/>
          <a:stretch/>
        </p:blipFill>
        <p:spPr>
          <a:xfrm>
            <a:off x="19652806" y="6892553"/>
            <a:ext cx="2187296" cy="70654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12CE16-76A2-0F7F-BC38-054FD73A0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26137" y="6468872"/>
            <a:ext cx="1932366" cy="100584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7D3DAD6-E4D4-54D3-8F84-87EE7B8E2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59104" y="-5031232"/>
            <a:ext cx="3403600" cy="6451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0476D68-622C-0297-722F-2A3CD58DBC6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9553" y="2051845"/>
            <a:ext cx="3517900" cy="96139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5D7B4CF-BF6B-A485-1862-8D1FAAAD55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66825"/>
          <a:stretch/>
        </p:blipFill>
        <p:spPr>
          <a:xfrm>
            <a:off x="722409" y="1930400"/>
            <a:ext cx="6885400" cy="120416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CA3BF1F-CFFF-1384-FF91-6E2D038B960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33485" b="28189"/>
          <a:stretch/>
        </p:blipFill>
        <p:spPr>
          <a:xfrm>
            <a:off x="7773849" y="0"/>
            <a:ext cx="6915480" cy="139720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FD5DA786-46DD-BC28-32B3-FE4C0EED8C97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14506"/>
          <a:stretch/>
        </p:blipFill>
        <p:spPr>
          <a:xfrm>
            <a:off x="14853919" y="226612"/>
            <a:ext cx="2191095" cy="859933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C517041-1CC9-A755-85C5-AC7D763EBB8D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b="23675"/>
          <a:stretch/>
        </p:blipFill>
        <p:spPr>
          <a:xfrm>
            <a:off x="17238090" y="0"/>
            <a:ext cx="2190437" cy="71538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CBE0C0F-CB81-707A-CDBD-C52E5132602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52998" y="-40991"/>
            <a:ext cx="2167227" cy="66575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5D05FF2-8B10-C34B-2B45-857F171D7BBA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b="45159"/>
          <a:stretch/>
        </p:blipFill>
        <p:spPr>
          <a:xfrm>
            <a:off x="14858839" y="9117235"/>
            <a:ext cx="2171499" cy="492747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AA3D958-526F-CE3D-82A6-CFA302CCFDDF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67070"/>
          <a:stretch/>
        </p:blipFill>
        <p:spPr>
          <a:xfrm>
            <a:off x="17235594" y="7419921"/>
            <a:ext cx="2187935" cy="66382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1B5260-E48A-58D1-48CF-FBCC31643E76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t="63722" b="11194"/>
          <a:stretch/>
        </p:blipFill>
        <p:spPr>
          <a:xfrm>
            <a:off x="22058606" y="8755511"/>
            <a:ext cx="2187935" cy="50565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46073830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06">
            <a:extLst>
              <a:ext uri="{FF2B5EF4-FFF2-40B4-BE49-F238E27FC236}">
                <a16:creationId xmlns:a16="http://schemas.microsoft.com/office/drawing/2014/main" id="{702F9B2D-2B2D-4FD4-8BC1-4A7256437E5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188953" y="11536701"/>
            <a:ext cx="276353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3" name="Shape 107">
            <a:extLst>
              <a:ext uri="{FF2B5EF4-FFF2-40B4-BE49-F238E27FC236}">
                <a16:creationId xmlns:a16="http://schemas.microsoft.com/office/drawing/2014/main" id="{CFADE36C-3A65-49A8-97DE-B511F8207715}"/>
              </a:ext>
            </a:extLst>
          </p:cNvPr>
          <p:cNvSpPr/>
          <p:nvPr/>
        </p:nvSpPr>
        <p:spPr>
          <a:xfrm>
            <a:off x="723552" y="636927"/>
            <a:ext cx="421108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ProFundCom</a:t>
            </a:r>
            <a:endParaRPr dirty="0"/>
          </a:p>
        </p:txBody>
      </p:sp>
      <p:sp>
        <p:nvSpPr>
          <p:cNvPr id="4" name="Shape 108">
            <a:extLst>
              <a:ext uri="{FF2B5EF4-FFF2-40B4-BE49-F238E27FC236}">
                <a16:creationId xmlns:a16="http://schemas.microsoft.com/office/drawing/2014/main" id="{AA50EB8E-987D-4063-AE30-109C5A253750}"/>
              </a:ext>
            </a:extLst>
          </p:cNvPr>
          <p:cNvSpPr/>
          <p:nvPr/>
        </p:nvSpPr>
        <p:spPr>
          <a:xfrm>
            <a:off x="723552" y="1605867"/>
            <a:ext cx="6484147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Using Marketing Automation to Raise AuM </a:t>
            </a:r>
            <a:endParaRPr dirty="0"/>
          </a:p>
        </p:txBody>
      </p:sp>
      <p:grpSp>
        <p:nvGrpSpPr>
          <p:cNvPr id="5" name="Group 114">
            <a:extLst>
              <a:ext uri="{FF2B5EF4-FFF2-40B4-BE49-F238E27FC236}">
                <a16:creationId xmlns:a16="http://schemas.microsoft.com/office/drawing/2014/main" id="{16EB7DA9-5AB6-4C40-8B40-A62C3E51C5AE}"/>
              </a:ext>
            </a:extLst>
          </p:cNvPr>
          <p:cNvGrpSpPr/>
          <p:nvPr/>
        </p:nvGrpSpPr>
        <p:grpSpPr>
          <a:xfrm>
            <a:off x="394937" y="2849577"/>
            <a:ext cx="8574515" cy="8709057"/>
            <a:chOff x="8570639" y="190503"/>
            <a:chExt cx="8574515" cy="6114284"/>
          </a:xfrm>
        </p:grpSpPr>
        <p:sp>
          <p:nvSpPr>
            <p:cNvPr id="6" name="Shape 110">
              <a:extLst>
                <a:ext uri="{FF2B5EF4-FFF2-40B4-BE49-F238E27FC236}">
                  <a16:creationId xmlns:a16="http://schemas.microsoft.com/office/drawing/2014/main" id="{A11F9C28-3D93-4CAE-8123-DB61D9BCE822}"/>
                </a:ext>
              </a:extLst>
            </p:cNvPr>
            <p:cNvSpPr/>
            <p:nvPr/>
          </p:nvSpPr>
          <p:spPr>
            <a:xfrm>
              <a:off x="8570639" y="190503"/>
              <a:ext cx="8574515" cy="6114284"/>
            </a:xfrm>
            <a:prstGeom prst="rect">
              <a:avLst/>
            </a:prstGeom>
            <a:solidFill>
              <a:srgbClr val="F2702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dirty="0"/>
            </a:p>
          </p:txBody>
        </p:sp>
        <p:sp>
          <p:nvSpPr>
            <p:cNvPr id="7" name="Shape 112">
              <a:extLst>
                <a:ext uri="{FF2B5EF4-FFF2-40B4-BE49-F238E27FC236}">
                  <a16:creationId xmlns:a16="http://schemas.microsoft.com/office/drawing/2014/main" id="{BB40A7D7-95A3-4D41-9E3D-6239E5E4B02C}"/>
                </a:ext>
              </a:extLst>
            </p:cNvPr>
            <p:cNvSpPr/>
            <p:nvPr/>
          </p:nvSpPr>
          <p:spPr>
            <a:xfrm>
              <a:off x="9080970" y="1761170"/>
              <a:ext cx="7460191" cy="22276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300">
                  <a:solidFill>
                    <a:srgbClr val="F6F6F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endPara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GB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For the last 20 years we have helped fund managers</a:t>
              </a:r>
              <a:r>
                <a:rPr lang="en-GB"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4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raise assets </a:t>
              </a:r>
              <a:r>
                <a:rPr lang="en-GB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using </a:t>
              </a:r>
              <a:r>
                <a:rPr lang="en-GB" sz="4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marketing automation</a:t>
              </a:r>
              <a:endParaRPr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8" name="Shape 113">
              <a:extLst>
                <a:ext uri="{FF2B5EF4-FFF2-40B4-BE49-F238E27FC236}">
                  <a16:creationId xmlns:a16="http://schemas.microsoft.com/office/drawing/2014/main" id="{2CAA3F2E-B737-4004-B158-E295287D003D}"/>
                </a:ext>
              </a:extLst>
            </p:cNvPr>
            <p:cNvSpPr/>
            <p:nvPr/>
          </p:nvSpPr>
          <p:spPr>
            <a:xfrm>
              <a:off x="10921544" y="424694"/>
              <a:ext cx="102657" cy="564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3000" b="1">
                  <a:solidFill>
                    <a:srgbClr val="F6F6FA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endParaRPr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A9884284-5FFC-44AC-A2B1-95629A3EA3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918" y="2819821"/>
            <a:ext cx="14734145" cy="6082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23A9B3E-A735-49EB-BDF8-1A28031B37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16712" y="9274244"/>
            <a:ext cx="14810555" cy="2262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050" name="Picture 2" descr="Satuit Technologies - Asset Management CRM and Investor Portal">
            <a:extLst>
              <a:ext uri="{FF2B5EF4-FFF2-40B4-BE49-F238E27FC236}">
                <a16:creationId xmlns:a16="http://schemas.microsoft.com/office/drawing/2014/main" id="{7297A969-2C3B-5000-D6B1-9BE39DB109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0" y="10041903"/>
            <a:ext cx="2693100" cy="72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4363312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06">
            <a:extLst>
              <a:ext uri="{FF2B5EF4-FFF2-40B4-BE49-F238E27FC236}">
                <a16:creationId xmlns:a16="http://schemas.microsoft.com/office/drawing/2014/main" id="{702F9B2D-2B2D-4FD4-8BC1-4A7256437E5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188953" y="11536701"/>
            <a:ext cx="276353" cy="44450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3" name="Shape 107">
            <a:extLst>
              <a:ext uri="{FF2B5EF4-FFF2-40B4-BE49-F238E27FC236}">
                <a16:creationId xmlns:a16="http://schemas.microsoft.com/office/drawing/2014/main" id="{CFADE36C-3A65-49A8-97DE-B511F8207715}"/>
              </a:ext>
            </a:extLst>
          </p:cNvPr>
          <p:cNvSpPr/>
          <p:nvPr/>
        </p:nvSpPr>
        <p:spPr>
          <a:xfrm>
            <a:off x="723552" y="636927"/>
            <a:ext cx="421108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ProFundCom</a:t>
            </a:r>
            <a:endParaRPr dirty="0"/>
          </a:p>
        </p:txBody>
      </p:sp>
      <p:sp>
        <p:nvSpPr>
          <p:cNvPr id="4" name="Shape 108">
            <a:extLst>
              <a:ext uri="{FF2B5EF4-FFF2-40B4-BE49-F238E27FC236}">
                <a16:creationId xmlns:a16="http://schemas.microsoft.com/office/drawing/2014/main" id="{AA50EB8E-987D-4063-AE30-109C5A253750}"/>
              </a:ext>
            </a:extLst>
          </p:cNvPr>
          <p:cNvSpPr/>
          <p:nvPr/>
        </p:nvSpPr>
        <p:spPr>
          <a:xfrm>
            <a:off x="723552" y="1605867"/>
            <a:ext cx="6484147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Using Marketing Automation to Raise AuM </a:t>
            </a:r>
            <a:endParaRPr dirty="0"/>
          </a:p>
        </p:txBody>
      </p:sp>
      <p:grpSp>
        <p:nvGrpSpPr>
          <p:cNvPr id="5" name="Group 114">
            <a:extLst>
              <a:ext uri="{FF2B5EF4-FFF2-40B4-BE49-F238E27FC236}">
                <a16:creationId xmlns:a16="http://schemas.microsoft.com/office/drawing/2014/main" id="{16EB7DA9-5AB6-4C40-8B40-A62C3E51C5AE}"/>
              </a:ext>
            </a:extLst>
          </p:cNvPr>
          <p:cNvGrpSpPr/>
          <p:nvPr/>
        </p:nvGrpSpPr>
        <p:grpSpPr>
          <a:xfrm>
            <a:off x="394937" y="2849577"/>
            <a:ext cx="8574515" cy="8709057"/>
            <a:chOff x="8570639" y="190503"/>
            <a:chExt cx="8574515" cy="6114284"/>
          </a:xfrm>
        </p:grpSpPr>
        <p:sp>
          <p:nvSpPr>
            <p:cNvPr id="6" name="Shape 110">
              <a:extLst>
                <a:ext uri="{FF2B5EF4-FFF2-40B4-BE49-F238E27FC236}">
                  <a16:creationId xmlns:a16="http://schemas.microsoft.com/office/drawing/2014/main" id="{A11F9C28-3D93-4CAE-8123-DB61D9BCE822}"/>
                </a:ext>
              </a:extLst>
            </p:cNvPr>
            <p:cNvSpPr/>
            <p:nvPr/>
          </p:nvSpPr>
          <p:spPr>
            <a:xfrm>
              <a:off x="8570639" y="190503"/>
              <a:ext cx="8574515" cy="6114284"/>
            </a:xfrm>
            <a:prstGeom prst="rect">
              <a:avLst/>
            </a:prstGeom>
            <a:solidFill>
              <a:srgbClr val="F27021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3200" b="1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dirty="0"/>
            </a:p>
          </p:txBody>
        </p:sp>
        <p:sp>
          <p:nvSpPr>
            <p:cNvPr id="7" name="Shape 112">
              <a:extLst>
                <a:ext uri="{FF2B5EF4-FFF2-40B4-BE49-F238E27FC236}">
                  <a16:creationId xmlns:a16="http://schemas.microsoft.com/office/drawing/2014/main" id="{BB40A7D7-95A3-4D41-9E3D-6239E5E4B02C}"/>
                </a:ext>
              </a:extLst>
            </p:cNvPr>
            <p:cNvSpPr/>
            <p:nvPr/>
          </p:nvSpPr>
          <p:spPr>
            <a:xfrm>
              <a:off x="9080970" y="1761170"/>
              <a:ext cx="7460191" cy="222762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defRPr sz="2300">
                  <a:solidFill>
                    <a:srgbClr val="F6F6FA"/>
                  </a:solidFill>
                  <a:latin typeface="Lato Light"/>
                  <a:ea typeface="Lato Light"/>
                  <a:cs typeface="Lato Light"/>
                  <a:sym typeface="Lato Light"/>
                </a:defRPr>
              </a:lvl1pPr>
            </a:lstStyle>
            <a:p>
              <a:endParaRPr lang="en-GB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ct val="150000"/>
                </a:lnSpc>
              </a:pPr>
              <a:r>
                <a:rPr lang="en-GB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For the last 20 years we have helped fund managers</a:t>
              </a:r>
              <a:r>
                <a:rPr lang="en-GB" sz="2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 </a:t>
              </a:r>
              <a:r>
                <a:rPr lang="en-GB" sz="4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raise assets </a:t>
              </a:r>
              <a:r>
                <a:rPr lang="en-GB" sz="2800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using </a:t>
              </a:r>
              <a:r>
                <a:rPr lang="en-GB" sz="4800" b="1" dirty="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marketing automation</a:t>
              </a:r>
              <a:endParaRPr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8" name="Shape 113">
              <a:extLst>
                <a:ext uri="{FF2B5EF4-FFF2-40B4-BE49-F238E27FC236}">
                  <a16:creationId xmlns:a16="http://schemas.microsoft.com/office/drawing/2014/main" id="{2CAA3F2E-B737-4004-B158-E295287D003D}"/>
                </a:ext>
              </a:extLst>
            </p:cNvPr>
            <p:cNvSpPr/>
            <p:nvPr/>
          </p:nvSpPr>
          <p:spPr>
            <a:xfrm>
              <a:off x="10921544" y="424694"/>
              <a:ext cx="102657" cy="5642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50800" tIns="50800" rIns="50800" bIns="50800" numCol="1" anchor="ctr">
              <a:spAutoFit/>
            </a:bodyPr>
            <a:lstStyle>
              <a:lvl1pPr algn="l">
                <a:defRPr sz="3000" b="1">
                  <a:solidFill>
                    <a:srgbClr val="F6F6FA"/>
                  </a:solidFill>
                  <a:latin typeface="Lato"/>
                  <a:ea typeface="Lato"/>
                  <a:cs typeface="Lato"/>
                  <a:sym typeface="Lato"/>
                </a:defRPr>
              </a:lvl1pPr>
            </a:lstStyle>
            <a:p>
              <a:endParaRPr dirty="0"/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5CAFF218-60D2-E52F-80ED-D4CFCFBA6C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94" y="2108569"/>
            <a:ext cx="4682699" cy="62298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0BD3343E-F984-6B7A-1EFD-A2A48426E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39407" y="2626397"/>
            <a:ext cx="4876466" cy="62298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312ECA-9FD3-46C5-604D-203DD5C6D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675921" y="3183154"/>
            <a:ext cx="5065651" cy="631349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546155001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22">
            <a:extLst>
              <a:ext uri="{FF2B5EF4-FFF2-40B4-BE49-F238E27FC236}">
                <a16:creationId xmlns:a16="http://schemas.microsoft.com/office/drawing/2014/main" id="{9F68D14D-D865-CBC1-E67D-808E287A6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2347" y="4320291"/>
            <a:ext cx="4338217" cy="927064"/>
          </a:xfrm>
          <a:custGeom>
            <a:avLst/>
            <a:gdLst>
              <a:gd name="connsiteX0" fmla="*/ 0 w 4338217"/>
              <a:gd name="connsiteY0" fmla="*/ 774502 h 927064"/>
              <a:gd name="connsiteX1" fmla="*/ 37167 w 4338217"/>
              <a:gd name="connsiteY1" fmla="*/ 774502 h 927064"/>
              <a:gd name="connsiteX2" fmla="*/ 37167 w 4338217"/>
              <a:gd name="connsiteY2" fmla="*/ 927064 h 927064"/>
              <a:gd name="connsiteX3" fmla="*/ 0 w 4338217"/>
              <a:gd name="connsiteY3" fmla="*/ 927064 h 927064"/>
              <a:gd name="connsiteX4" fmla="*/ 4300967 w 4338217"/>
              <a:gd name="connsiteY4" fmla="*/ 576756 h 927064"/>
              <a:gd name="connsiteX5" fmla="*/ 4338217 w 4338217"/>
              <a:gd name="connsiteY5" fmla="*/ 576756 h 927064"/>
              <a:gd name="connsiteX6" fmla="*/ 4338217 w 4338217"/>
              <a:gd name="connsiteY6" fmla="*/ 729318 h 927064"/>
              <a:gd name="connsiteX7" fmla="*/ 4300967 w 4338217"/>
              <a:gd name="connsiteY7" fmla="*/ 729318 h 927064"/>
              <a:gd name="connsiteX8" fmla="*/ 0 w 4338217"/>
              <a:gd name="connsiteY8" fmla="*/ 472392 h 927064"/>
              <a:gd name="connsiteX9" fmla="*/ 37167 w 4338217"/>
              <a:gd name="connsiteY9" fmla="*/ 472392 h 927064"/>
              <a:gd name="connsiteX10" fmla="*/ 37167 w 4338217"/>
              <a:gd name="connsiteY10" fmla="*/ 624944 h 927064"/>
              <a:gd name="connsiteX11" fmla="*/ 0 w 4338217"/>
              <a:gd name="connsiteY11" fmla="*/ 624944 h 927064"/>
              <a:gd name="connsiteX12" fmla="*/ 4328010 w 4338217"/>
              <a:gd name="connsiteY12" fmla="*/ 269152 h 927064"/>
              <a:gd name="connsiteX13" fmla="*/ 4338151 w 4338217"/>
              <a:gd name="connsiteY13" fmla="*/ 349129 h 927064"/>
              <a:gd name="connsiteX14" fmla="*/ 4338151 w 4338217"/>
              <a:gd name="connsiteY14" fmla="*/ 421724 h 927064"/>
              <a:gd name="connsiteX15" fmla="*/ 4298854 w 4338217"/>
              <a:gd name="connsiteY15" fmla="*/ 421724 h 927064"/>
              <a:gd name="connsiteX16" fmla="*/ 4298854 w 4338217"/>
              <a:gd name="connsiteY16" fmla="*/ 349129 h 927064"/>
              <a:gd name="connsiteX17" fmla="*/ 4289981 w 4338217"/>
              <a:gd name="connsiteY17" fmla="*/ 276535 h 927064"/>
              <a:gd name="connsiteX18" fmla="*/ 49189 w 4338217"/>
              <a:gd name="connsiteY18" fmla="*/ 164788 h 927064"/>
              <a:gd name="connsiteX19" fmla="*/ 81162 w 4338217"/>
              <a:gd name="connsiteY19" fmla="*/ 186280 h 927064"/>
              <a:gd name="connsiteX20" fmla="*/ 35662 w 4338217"/>
              <a:gd name="connsiteY20" fmla="*/ 322817 h 927064"/>
              <a:gd name="connsiteX21" fmla="*/ 0 w 4338217"/>
              <a:gd name="connsiteY21" fmla="*/ 319024 h 927064"/>
              <a:gd name="connsiteX22" fmla="*/ 49189 w 4338217"/>
              <a:gd name="connsiteY22" fmla="*/ 164788 h 927064"/>
              <a:gd name="connsiteX23" fmla="*/ 4128982 w 4338217"/>
              <a:gd name="connsiteY23" fmla="*/ 27463 h 927064"/>
              <a:gd name="connsiteX24" fmla="*/ 4255793 w 4338217"/>
              <a:gd name="connsiteY24" fmla="*/ 122413 h 927064"/>
              <a:gd name="connsiteX25" fmla="*/ 4227476 w 4338217"/>
              <a:gd name="connsiteY25" fmla="*/ 147075 h 927064"/>
              <a:gd name="connsiteX26" fmla="*/ 4114208 w 4338217"/>
              <a:gd name="connsiteY26" fmla="*/ 61990 h 927064"/>
              <a:gd name="connsiteX27" fmla="*/ 3823084 w 4338217"/>
              <a:gd name="connsiteY27" fmla="*/ 0 h 927064"/>
              <a:gd name="connsiteX28" fmla="*/ 3975636 w 4338217"/>
              <a:gd name="connsiteY28" fmla="*/ 0 h 927064"/>
              <a:gd name="connsiteX29" fmla="*/ 3975636 w 4338217"/>
              <a:gd name="connsiteY29" fmla="*/ 37248 h 927064"/>
              <a:gd name="connsiteX30" fmla="*/ 3823084 w 4338217"/>
              <a:gd name="connsiteY30" fmla="*/ 37248 h 927064"/>
              <a:gd name="connsiteX31" fmla="*/ 3515479 w 4338217"/>
              <a:gd name="connsiteY31" fmla="*/ 0 h 927064"/>
              <a:gd name="connsiteX32" fmla="*/ 3668041 w 4338217"/>
              <a:gd name="connsiteY32" fmla="*/ 0 h 927064"/>
              <a:gd name="connsiteX33" fmla="*/ 3668041 w 4338217"/>
              <a:gd name="connsiteY33" fmla="*/ 37248 h 927064"/>
              <a:gd name="connsiteX34" fmla="*/ 3515479 w 4338217"/>
              <a:gd name="connsiteY34" fmla="*/ 37248 h 927064"/>
              <a:gd name="connsiteX35" fmla="*/ 3213366 w 4338217"/>
              <a:gd name="connsiteY35" fmla="*/ 0 h 927064"/>
              <a:gd name="connsiteX36" fmla="*/ 3365918 w 4338217"/>
              <a:gd name="connsiteY36" fmla="*/ 0 h 927064"/>
              <a:gd name="connsiteX37" fmla="*/ 3365918 w 4338217"/>
              <a:gd name="connsiteY37" fmla="*/ 37248 h 927064"/>
              <a:gd name="connsiteX38" fmla="*/ 3213366 w 4338217"/>
              <a:gd name="connsiteY38" fmla="*/ 37248 h 927064"/>
              <a:gd name="connsiteX39" fmla="*/ 2905762 w 4338217"/>
              <a:gd name="connsiteY39" fmla="*/ 0 h 927064"/>
              <a:gd name="connsiteX40" fmla="*/ 3058314 w 4338217"/>
              <a:gd name="connsiteY40" fmla="*/ 0 h 927064"/>
              <a:gd name="connsiteX41" fmla="*/ 3058314 w 4338217"/>
              <a:gd name="connsiteY41" fmla="*/ 37248 h 927064"/>
              <a:gd name="connsiteX42" fmla="*/ 2905762 w 4338217"/>
              <a:gd name="connsiteY42" fmla="*/ 37248 h 927064"/>
              <a:gd name="connsiteX43" fmla="*/ 2603652 w 4338217"/>
              <a:gd name="connsiteY43" fmla="*/ 0 h 927064"/>
              <a:gd name="connsiteX44" fmla="*/ 2756214 w 4338217"/>
              <a:gd name="connsiteY44" fmla="*/ 0 h 927064"/>
              <a:gd name="connsiteX45" fmla="*/ 2756214 w 4338217"/>
              <a:gd name="connsiteY45" fmla="*/ 37248 h 927064"/>
              <a:gd name="connsiteX46" fmla="*/ 2603652 w 4338217"/>
              <a:gd name="connsiteY46" fmla="*/ 37248 h 927064"/>
              <a:gd name="connsiteX47" fmla="*/ 2296047 w 4338217"/>
              <a:gd name="connsiteY47" fmla="*/ 0 h 927064"/>
              <a:gd name="connsiteX48" fmla="*/ 2448599 w 4338217"/>
              <a:gd name="connsiteY48" fmla="*/ 0 h 927064"/>
              <a:gd name="connsiteX49" fmla="*/ 2448599 w 4338217"/>
              <a:gd name="connsiteY49" fmla="*/ 37248 h 927064"/>
              <a:gd name="connsiteX50" fmla="*/ 2296047 w 4338217"/>
              <a:gd name="connsiteY50" fmla="*/ 37248 h 927064"/>
              <a:gd name="connsiteX51" fmla="*/ 1993934 w 4338217"/>
              <a:gd name="connsiteY51" fmla="*/ 0 h 927064"/>
              <a:gd name="connsiteX52" fmla="*/ 2146496 w 4338217"/>
              <a:gd name="connsiteY52" fmla="*/ 0 h 927064"/>
              <a:gd name="connsiteX53" fmla="*/ 2146496 w 4338217"/>
              <a:gd name="connsiteY53" fmla="*/ 37248 h 927064"/>
              <a:gd name="connsiteX54" fmla="*/ 1993934 w 4338217"/>
              <a:gd name="connsiteY54" fmla="*/ 37248 h 927064"/>
              <a:gd name="connsiteX55" fmla="*/ 1686330 w 4338217"/>
              <a:gd name="connsiteY55" fmla="*/ 0 h 927064"/>
              <a:gd name="connsiteX56" fmla="*/ 1838882 w 4338217"/>
              <a:gd name="connsiteY56" fmla="*/ 0 h 927064"/>
              <a:gd name="connsiteX57" fmla="*/ 1838882 w 4338217"/>
              <a:gd name="connsiteY57" fmla="*/ 37248 h 927064"/>
              <a:gd name="connsiteX58" fmla="*/ 1686330 w 4338217"/>
              <a:gd name="connsiteY58" fmla="*/ 37248 h 927064"/>
              <a:gd name="connsiteX59" fmla="*/ 1384220 w 4338217"/>
              <a:gd name="connsiteY59" fmla="*/ 0 h 927064"/>
              <a:gd name="connsiteX60" fmla="*/ 1536772 w 4338217"/>
              <a:gd name="connsiteY60" fmla="*/ 0 h 927064"/>
              <a:gd name="connsiteX61" fmla="*/ 1536772 w 4338217"/>
              <a:gd name="connsiteY61" fmla="*/ 37248 h 927064"/>
              <a:gd name="connsiteX62" fmla="*/ 1384220 w 4338217"/>
              <a:gd name="connsiteY62" fmla="*/ 37248 h 927064"/>
              <a:gd name="connsiteX63" fmla="*/ 1076616 w 4338217"/>
              <a:gd name="connsiteY63" fmla="*/ 0 h 927064"/>
              <a:gd name="connsiteX64" fmla="*/ 1229178 w 4338217"/>
              <a:gd name="connsiteY64" fmla="*/ 0 h 927064"/>
              <a:gd name="connsiteX65" fmla="*/ 1229178 w 4338217"/>
              <a:gd name="connsiteY65" fmla="*/ 37248 h 927064"/>
              <a:gd name="connsiteX66" fmla="*/ 1076616 w 4338217"/>
              <a:gd name="connsiteY66" fmla="*/ 37248 h 927064"/>
              <a:gd name="connsiteX67" fmla="*/ 774502 w 4338217"/>
              <a:gd name="connsiteY67" fmla="*/ 0 h 927064"/>
              <a:gd name="connsiteX68" fmla="*/ 927054 w 4338217"/>
              <a:gd name="connsiteY68" fmla="*/ 0 h 927064"/>
              <a:gd name="connsiteX69" fmla="*/ 927054 w 4338217"/>
              <a:gd name="connsiteY69" fmla="*/ 37248 h 927064"/>
              <a:gd name="connsiteX70" fmla="*/ 774502 w 4338217"/>
              <a:gd name="connsiteY70" fmla="*/ 37248 h 927064"/>
              <a:gd name="connsiteX71" fmla="*/ 466898 w 4338217"/>
              <a:gd name="connsiteY71" fmla="*/ 0 h 927064"/>
              <a:gd name="connsiteX72" fmla="*/ 619450 w 4338217"/>
              <a:gd name="connsiteY72" fmla="*/ 0 h 927064"/>
              <a:gd name="connsiteX73" fmla="*/ 619450 w 4338217"/>
              <a:gd name="connsiteY73" fmla="*/ 37248 h 927064"/>
              <a:gd name="connsiteX74" fmla="*/ 466898 w 4338217"/>
              <a:gd name="connsiteY74" fmla="*/ 37248 h 927064"/>
              <a:gd name="connsiteX75" fmla="*/ 314899 w 4338217"/>
              <a:gd name="connsiteY75" fmla="*/ 0 h 927064"/>
              <a:gd name="connsiteX76" fmla="*/ 317360 w 4338217"/>
              <a:gd name="connsiteY76" fmla="*/ 38122 h 927064"/>
              <a:gd name="connsiteX77" fmla="*/ 184475 w 4338217"/>
              <a:gd name="connsiteY77" fmla="*/ 81163 h 927064"/>
              <a:gd name="connsiteX78" fmla="*/ 164788 w 4338217"/>
              <a:gd name="connsiteY78" fmla="*/ 50419 h 927064"/>
              <a:gd name="connsiteX79" fmla="*/ 314899 w 4338217"/>
              <a:gd name="connsiteY79" fmla="*/ 0 h 927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338217" h="927064">
                <a:moveTo>
                  <a:pt x="0" y="774502"/>
                </a:moveTo>
                <a:lnTo>
                  <a:pt x="37167" y="774502"/>
                </a:lnTo>
                <a:lnTo>
                  <a:pt x="37167" y="927064"/>
                </a:lnTo>
                <a:lnTo>
                  <a:pt x="0" y="927064"/>
                </a:lnTo>
                <a:close/>
                <a:moveTo>
                  <a:pt x="4300967" y="576756"/>
                </a:moveTo>
                <a:lnTo>
                  <a:pt x="4338217" y="576756"/>
                </a:lnTo>
                <a:lnTo>
                  <a:pt x="4338217" y="729318"/>
                </a:lnTo>
                <a:lnTo>
                  <a:pt x="4300967" y="729318"/>
                </a:lnTo>
                <a:close/>
                <a:moveTo>
                  <a:pt x="0" y="472392"/>
                </a:moveTo>
                <a:lnTo>
                  <a:pt x="37167" y="472392"/>
                </a:lnTo>
                <a:lnTo>
                  <a:pt x="37167" y="624944"/>
                </a:lnTo>
                <a:lnTo>
                  <a:pt x="0" y="624944"/>
                </a:lnTo>
                <a:close/>
                <a:moveTo>
                  <a:pt x="4328010" y="269152"/>
                </a:moveTo>
                <a:cubicBezTo>
                  <a:pt x="4334348" y="294991"/>
                  <a:pt x="4338151" y="322060"/>
                  <a:pt x="4338151" y="349129"/>
                </a:cubicBezTo>
                <a:lnTo>
                  <a:pt x="4338151" y="421724"/>
                </a:lnTo>
                <a:lnTo>
                  <a:pt x="4298854" y="421724"/>
                </a:lnTo>
                <a:lnTo>
                  <a:pt x="4298854" y="349129"/>
                </a:lnTo>
                <a:cubicBezTo>
                  <a:pt x="4298854" y="325751"/>
                  <a:pt x="4296319" y="301143"/>
                  <a:pt x="4289981" y="276535"/>
                </a:cubicBezTo>
                <a:close/>
                <a:moveTo>
                  <a:pt x="49189" y="164788"/>
                </a:moveTo>
                <a:lnTo>
                  <a:pt x="81162" y="186280"/>
                </a:lnTo>
                <a:cubicBezTo>
                  <a:pt x="55338" y="228000"/>
                  <a:pt x="39351" y="273512"/>
                  <a:pt x="35662" y="322817"/>
                </a:cubicBezTo>
                <a:lnTo>
                  <a:pt x="0" y="319024"/>
                </a:lnTo>
                <a:cubicBezTo>
                  <a:pt x="3689" y="264662"/>
                  <a:pt x="22135" y="211565"/>
                  <a:pt x="49189" y="164788"/>
                </a:cubicBezTo>
                <a:close/>
                <a:moveTo>
                  <a:pt x="4128982" y="27463"/>
                </a:moveTo>
                <a:cubicBezTo>
                  <a:pt x="4178229" y="48426"/>
                  <a:pt x="4222551" y="81720"/>
                  <a:pt x="4255793" y="122413"/>
                </a:cubicBezTo>
                <a:lnTo>
                  <a:pt x="4227476" y="147075"/>
                </a:lnTo>
                <a:cubicBezTo>
                  <a:pt x="4196697" y="110082"/>
                  <a:pt x="4158530" y="81720"/>
                  <a:pt x="4114208" y="61990"/>
                </a:cubicBezTo>
                <a:close/>
                <a:moveTo>
                  <a:pt x="3823084" y="0"/>
                </a:moveTo>
                <a:lnTo>
                  <a:pt x="3975636" y="0"/>
                </a:lnTo>
                <a:lnTo>
                  <a:pt x="3975636" y="37248"/>
                </a:lnTo>
                <a:lnTo>
                  <a:pt x="3823084" y="37248"/>
                </a:lnTo>
                <a:close/>
                <a:moveTo>
                  <a:pt x="3515479" y="0"/>
                </a:moveTo>
                <a:lnTo>
                  <a:pt x="3668041" y="0"/>
                </a:lnTo>
                <a:lnTo>
                  <a:pt x="3668041" y="37248"/>
                </a:lnTo>
                <a:lnTo>
                  <a:pt x="3515479" y="37248"/>
                </a:lnTo>
                <a:close/>
                <a:moveTo>
                  <a:pt x="3213366" y="0"/>
                </a:moveTo>
                <a:lnTo>
                  <a:pt x="3365918" y="0"/>
                </a:lnTo>
                <a:lnTo>
                  <a:pt x="3365918" y="37248"/>
                </a:lnTo>
                <a:lnTo>
                  <a:pt x="3213366" y="37248"/>
                </a:lnTo>
                <a:close/>
                <a:moveTo>
                  <a:pt x="2905762" y="0"/>
                </a:moveTo>
                <a:lnTo>
                  <a:pt x="3058314" y="0"/>
                </a:lnTo>
                <a:lnTo>
                  <a:pt x="3058314" y="37248"/>
                </a:lnTo>
                <a:lnTo>
                  <a:pt x="2905762" y="37248"/>
                </a:lnTo>
                <a:close/>
                <a:moveTo>
                  <a:pt x="2603652" y="0"/>
                </a:moveTo>
                <a:lnTo>
                  <a:pt x="2756214" y="0"/>
                </a:lnTo>
                <a:lnTo>
                  <a:pt x="2756214" y="37248"/>
                </a:lnTo>
                <a:lnTo>
                  <a:pt x="2603652" y="37248"/>
                </a:lnTo>
                <a:close/>
                <a:moveTo>
                  <a:pt x="2296047" y="0"/>
                </a:moveTo>
                <a:lnTo>
                  <a:pt x="2448599" y="0"/>
                </a:lnTo>
                <a:lnTo>
                  <a:pt x="2448599" y="37248"/>
                </a:lnTo>
                <a:lnTo>
                  <a:pt x="2296047" y="37248"/>
                </a:lnTo>
                <a:close/>
                <a:moveTo>
                  <a:pt x="1993934" y="0"/>
                </a:moveTo>
                <a:lnTo>
                  <a:pt x="2146496" y="0"/>
                </a:lnTo>
                <a:lnTo>
                  <a:pt x="2146496" y="37248"/>
                </a:lnTo>
                <a:lnTo>
                  <a:pt x="1993934" y="37248"/>
                </a:lnTo>
                <a:close/>
                <a:moveTo>
                  <a:pt x="1686330" y="0"/>
                </a:moveTo>
                <a:lnTo>
                  <a:pt x="1838882" y="0"/>
                </a:lnTo>
                <a:lnTo>
                  <a:pt x="1838882" y="37248"/>
                </a:lnTo>
                <a:lnTo>
                  <a:pt x="1686330" y="37248"/>
                </a:lnTo>
                <a:close/>
                <a:moveTo>
                  <a:pt x="1384220" y="0"/>
                </a:moveTo>
                <a:lnTo>
                  <a:pt x="1536772" y="0"/>
                </a:lnTo>
                <a:lnTo>
                  <a:pt x="1536772" y="37248"/>
                </a:lnTo>
                <a:lnTo>
                  <a:pt x="1384220" y="37248"/>
                </a:lnTo>
                <a:close/>
                <a:moveTo>
                  <a:pt x="1076616" y="0"/>
                </a:moveTo>
                <a:lnTo>
                  <a:pt x="1229178" y="0"/>
                </a:lnTo>
                <a:lnTo>
                  <a:pt x="1229178" y="37248"/>
                </a:lnTo>
                <a:lnTo>
                  <a:pt x="1076616" y="37248"/>
                </a:lnTo>
                <a:close/>
                <a:moveTo>
                  <a:pt x="774502" y="0"/>
                </a:moveTo>
                <a:lnTo>
                  <a:pt x="927054" y="0"/>
                </a:lnTo>
                <a:lnTo>
                  <a:pt x="927054" y="37248"/>
                </a:lnTo>
                <a:lnTo>
                  <a:pt x="774502" y="37248"/>
                </a:lnTo>
                <a:close/>
                <a:moveTo>
                  <a:pt x="466898" y="0"/>
                </a:moveTo>
                <a:lnTo>
                  <a:pt x="619450" y="0"/>
                </a:lnTo>
                <a:lnTo>
                  <a:pt x="619450" y="37248"/>
                </a:lnTo>
                <a:lnTo>
                  <a:pt x="466898" y="37248"/>
                </a:lnTo>
                <a:close/>
                <a:moveTo>
                  <a:pt x="314899" y="0"/>
                </a:moveTo>
                <a:lnTo>
                  <a:pt x="317360" y="38122"/>
                </a:lnTo>
                <a:cubicBezTo>
                  <a:pt x="270604" y="41811"/>
                  <a:pt x="225078" y="56568"/>
                  <a:pt x="184475" y="81163"/>
                </a:cubicBezTo>
                <a:lnTo>
                  <a:pt x="164788" y="50419"/>
                </a:lnTo>
                <a:cubicBezTo>
                  <a:pt x="209083" y="22135"/>
                  <a:pt x="261991" y="4919"/>
                  <a:pt x="31489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3" name="Freeform: Shape 121">
            <a:extLst>
              <a:ext uri="{FF2B5EF4-FFF2-40B4-BE49-F238E27FC236}">
                <a16:creationId xmlns:a16="http://schemas.microsoft.com/office/drawing/2014/main" id="{EADD181D-FD1A-036E-E148-F1B11A3C68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424" y="4320291"/>
            <a:ext cx="4343709" cy="927064"/>
          </a:xfrm>
          <a:custGeom>
            <a:avLst/>
            <a:gdLst>
              <a:gd name="connsiteX0" fmla="*/ 0 w 4343709"/>
              <a:gd name="connsiteY0" fmla="*/ 774502 h 927064"/>
              <a:gd name="connsiteX1" fmla="*/ 37247 w 4343709"/>
              <a:gd name="connsiteY1" fmla="*/ 774502 h 927064"/>
              <a:gd name="connsiteX2" fmla="*/ 37247 w 4343709"/>
              <a:gd name="connsiteY2" fmla="*/ 927064 h 927064"/>
              <a:gd name="connsiteX3" fmla="*/ 0 w 4343709"/>
              <a:gd name="connsiteY3" fmla="*/ 927064 h 927064"/>
              <a:gd name="connsiteX4" fmla="*/ 4306461 w 4343709"/>
              <a:gd name="connsiteY4" fmla="*/ 576756 h 927064"/>
              <a:gd name="connsiteX5" fmla="*/ 4343709 w 4343709"/>
              <a:gd name="connsiteY5" fmla="*/ 576756 h 927064"/>
              <a:gd name="connsiteX6" fmla="*/ 4343709 w 4343709"/>
              <a:gd name="connsiteY6" fmla="*/ 729318 h 927064"/>
              <a:gd name="connsiteX7" fmla="*/ 4306461 w 4343709"/>
              <a:gd name="connsiteY7" fmla="*/ 729318 h 927064"/>
              <a:gd name="connsiteX8" fmla="*/ 0 w 4343709"/>
              <a:gd name="connsiteY8" fmla="*/ 472392 h 927064"/>
              <a:gd name="connsiteX9" fmla="*/ 37247 w 4343709"/>
              <a:gd name="connsiteY9" fmla="*/ 472392 h 927064"/>
              <a:gd name="connsiteX10" fmla="*/ 37247 w 4343709"/>
              <a:gd name="connsiteY10" fmla="*/ 624944 h 927064"/>
              <a:gd name="connsiteX11" fmla="*/ 0 w 4343709"/>
              <a:gd name="connsiteY11" fmla="*/ 624944 h 927064"/>
              <a:gd name="connsiteX12" fmla="*/ 4334503 w 4343709"/>
              <a:gd name="connsiteY12" fmla="*/ 269152 h 927064"/>
              <a:gd name="connsiteX13" fmla="*/ 4343609 w 4343709"/>
              <a:gd name="connsiteY13" fmla="*/ 349129 h 927064"/>
              <a:gd name="connsiteX14" fmla="*/ 4343609 w 4343709"/>
              <a:gd name="connsiteY14" fmla="*/ 421724 h 927064"/>
              <a:gd name="connsiteX15" fmla="*/ 4303281 w 4343709"/>
              <a:gd name="connsiteY15" fmla="*/ 421724 h 927064"/>
              <a:gd name="connsiteX16" fmla="*/ 4303281 w 4343709"/>
              <a:gd name="connsiteY16" fmla="*/ 349129 h 927064"/>
              <a:gd name="connsiteX17" fmla="*/ 4295475 w 4343709"/>
              <a:gd name="connsiteY17" fmla="*/ 276535 h 927064"/>
              <a:gd name="connsiteX18" fmla="*/ 55171 w 4343709"/>
              <a:gd name="connsiteY18" fmla="*/ 164788 h 927064"/>
              <a:gd name="connsiteX19" fmla="*/ 86675 w 4343709"/>
              <a:gd name="connsiteY19" fmla="*/ 186280 h 927064"/>
              <a:gd name="connsiteX20" fmla="*/ 41842 w 4343709"/>
              <a:gd name="connsiteY20" fmla="*/ 322817 h 927064"/>
              <a:gd name="connsiteX21" fmla="*/ 5491 w 4343709"/>
              <a:gd name="connsiteY21" fmla="*/ 319024 h 927064"/>
              <a:gd name="connsiteX22" fmla="*/ 55171 w 4343709"/>
              <a:gd name="connsiteY22" fmla="*/ 164788 h 927064"/>
              <a:gd name="connsiteX23" fmla="*/ 4135707 w 4343709"/>
              <a:gd name="connsiteY23" fmla="*/ 27463 h 927064"/>
              <a:gd name="connsiteX24" fmla="*/ 4261287 w 4343709"/>
              <a:gd name="connsiteY24" fmla="*/ 122413 h 927064"/>
              <a:gd name="connsiteX25" fmla="*/ 4232970 w 4343709"/>
              <a:gd name="connsiteY25" fmla="*/ 147075 h 927064"/>
              <a:gd name="connsiteX26" fmla="*/ 4119702 w 4343709"/>
              <a:gd name="connsiteY26" fmla="*/ 61990 h 927064"/>
              <a:gd name="connsiteX27" fmla="*/ 3828574 w 4343709"/>
              <a:gd name="connsiteY27" fmla="*/ 0 h 927064"/>
              <a:gd name="connsiteX28" fmla="*/ 3981136 w 4343709"/>
              <a:gd name="connsiteY28" fmla="*/ 0 h 927064"/>
              <a:gd name="connsiteX29" fmla="*/ 3981136 w 4343709"/>
              <a:gd name="connsiteY29" fmla="*/ 37248 h 927064"/>
              <a:gd name="connsiteX30" fmla="*/ 3828574 w 4343709"/>
              <a:gd name="connsiteY30" fmla="*/ 37248 h 927064"/>
              <a:gd name="connsiteX31" fmla="*/ 3520970 w 4343709"/>
              <a:gd name="connsiteY31" fmla="*/ 0 h 927064"/>
              <a:gd name="connsiteX32" fmla="*/ 3673522 w 4343709"/>
              <a:gd name="connsiteY32" fmla="*/ 0 h 927064"/>
              <a:gd name="connsiteX33" fmla="*/ 3673522 w 4343709"/>
              <a:gd name="connsiteY33" fmla="*/ 37248 h 927064"/>
              <a:gd name="connsiteX34" fmla="*/ 3520970 w 4343709"/>
              <a:gd name="connsiteY34" fmla="*/ 37248 h 927064"/>
              <a:gd name="connsiteX35" fmla="*/ 3218860 w 4343709"/>
              <a:gd name="connsiteY35" fmla="*/ 0 h 927064"/>
              <a:gd name="connsiteX36" fmla="*/ 3371412 w 4343709"/>
              <a:gd name="connsiteY36" fmla="*/ 0 h 927064"/>
              <a:gd name="connsiteX37" fmla="*/ 3371412 w 4343709"/>
              <a:gd name="connsiteY37" fmla="*/ 37248 h 927064"/>
              <a:gd name="connsiteX38" fmla="*/ 3218860 w 4343709"/>
              <a:gd name="connsiteY38" fmla="*/ 37248 h 927064"/>
              <a:gd name="connsiteX39" fmla="*/ 2911256 w 4343709"/>
              <a:gd name="connsiteY39" fmla="*/ 0 h 927064"/>
              <a:gd name="connsiteX40" fmla="*/ 3063818 w 4343709"/>
              <a:gd name="connsiteY40" fmla="*/ 0 h 927064"/>
              <a:gd name="connsiteX41" fmla="*/ 3063818 w 4343709"/>
              <a:gd name="connsiteY41" fmla="*/ 37248 h 927064"/>
              <a:gd name="connsiteX42" fmla="*/ 2911256 w 4343709"/>
              <a:gd name="connsiteY42" fmla="*/ 37248 h 927064"/>
              <a:gd name="connsiteX43" fmla="*/ 2609142 w 4343709"/>
              <a:gd name="connsiteY43" fmla="*/ 0 h 927064"/>
              <a:gd name="connsiteX44" fmla="*/ 2761694 w 4343709"/>
              <a:gd name="connsiteY44" fmla="*/ 0 h 927064"/>
              <a:gd name="connsiteX45" fmla="*/ 2761694 w 4343709"/>
              <a:gd name="connsiteY45" fmla="*/ 37248 h 927064"/>
              <a:gd name="connsiteX46" fmla="*/ 2609142 w 4343709"/>
              <a:gd name="connsiteY46" fmla="*/ 37248 h 927064"/>
              <a:gd name="connsiteX47" fmla="*/ 2301538 w 4343709"/>
              <a:gd name="connsiteY47" fmla="*/ 0 h 927064"/>
              <a:gd name="connsiteX48" fmla="*/ 2454090 w 4343709"/>
              <a:gd name="connsiteY48" fmla="*/ 0 h 927064"/>
              <a:gd name="connsiteX49" fmla="*/ 2454090 w 4343709"/>
              <a:gd name="connsiteY49" fmla="*/ 37248 h 927064"/>
              <a:gd name="connsiteX50" fmla="*/ 2301538 w 4343709"/>
              <a:gd name="connsiteY50" fmla="*/ 37248 h 927064"/>
              <a:gd name="connsiteX51" fmla="*/ 1999428 w 4343709"/>
              <a:gd name="connsiteY51" fmla="*/ 0 h 927064"/>
              <a:gd name="connsiteX52" fmla="*/ 2151990 w 4343709"/>
              <a:gd name="connsiteY52" fmla="*/ 0 h 927064"/>
              <a:gd name="connsiteX53" fmla="*/ 2151990 w 4343709"/>
              <a:gd name="connsiteY53" fmla="*/ 37248 h 927064"/>
              <a:gd name="connsiteX54" fmla="*/ 1999428 w 4343709"/>
              <a:gd name="connsiteY54" fmla="*/ 37248 h 927064"/>
              <a:gd name="connsiteX55" fmla="*/ 1691824 w 4343709"/>
              <a:gd name="connsiteY55" fmla="*/ 0 h 927064"/>
              <a:gd name="connsiteX56" fmla="*/ 1844376 w 4343709"/>
              <a:gd name="connsiteY56" fmla="*/ 0 h 927064"/>
              <a:gd name="connsiteX57" fmla="*/ 1844376 w 4343709"/>
              <a:gd name="connsiteY57" fmla="*/ 37248 h 927064"/>
              <a:gd name="connsiteX58" fmla="*/ 1691824 w 4343709"/>
              <a:gd name="connsiteY58" fmla="*/ 37248 h 927064"/>
              <a:gd name="connsiteX59" fmla="*/ 1389711 w 4343709"/>
              <a:gd name="connsiteY59" fmla="*/ 0 h 927064"/>
              <a:gd name="connsiteX60" fmla="*/ 1542273 w 4343709"/>
              <a:gd name="connsiteY60" fmla="*/ 0 h 927064"/>
              <a:gd name="connsiteX61" fmla="*/ 1542273 w 4343709"/>
              <a:gd name="connsiteY61" fmla="*/ 37248 h 927064"/>
              <a:gd name="connsiteX62" fmla="*/ 1389711 w 4343709"/>
              <a:gd name="connsiteY62" fmla="*/ 37248 h 927064"/>
              <a:gd name="connsiteX63" fmla="*/ 1082106 w 4343709"/>
              <a:gd name="connsiteY63" fmla="*/ 0 h 927064"/>
              <a:gd name="connsiteX64" fmla="*/ 1234658 w 4343709"/>
              <a:gd name="connsiteY64" fmla="*/ 0 h 927064"/>
              <a:gd name="connsiteX65" fmla="*/ 1234658 w 4343709"/>
              <a:gd name="connsiteY65" fmla="*/ 37248 h 927064"/>
              <a:gd name="connsiteX66" fmla="*/ 1082106 w 4343709"/>
              <a:gd name="connsiteY66" fmla="*/ 37248 h 927064"/>
              <a:gd name="connsiteX67" fmla="*/ 779996 w 4343709"/>
              <a:gd name="connsiteY67" fmla="*/ 0 h 927064"/>
              <a:gd name="connsiteX68" fmla="*/ 932548 w 4343709"/>
              <a:gd name="connsiteY68" fmla="*/ 0 h 927064"/>
              <a:gd name="connsiteX69" fmla="*/ 932548 w 4343709"/>
              <a:gd name="connsiteY69" fmla="*/ 37248 h 927064"/>
              <a:gd name="connsiteX70" fmla="*/ 779996 w 4343709"/>
              <a:gd name="connsiteY70" fmla="*/ 37248 h 927064"/>
              <a:gd name="connsiteX71" fmla="*/ 472392 w 4343709"/>
              <a:gd name="connsiteY71" fmla="*/ 0 h 927064"/>
              <a:gd name="connsiteX72" fmla="*/ 624954 w 4343709"/>
              <a:gd name="connsiteY72" fmla="*/ 0 h 927064"/>
              <a:gd name="connsiteX73" fmla="*/ 624954 w 4343709"/>
              <a:gd name="connsiteY73" fmla="*/ 37248 h 927064"/>
              <a:gd name="connsiteX74" fmla="*/ 472392 w 4343709"/>
              <a:gd name="connsiteY74" fmla="*/ 37248 h 927064"/>
              <a:gd name="connsiteX75" fmla="*/ 320390 w 4343709"/>
              <a:gd name="connsiteY75" fmla="*/ 0 h 927064"/>
              <a:gd name="connsiteX76" fmla="*/ 322850 w 4343709"/>
              <a:gd name="connsiteY76" fmla="*/ 38122 h 927064"/>
              <a:gd name="connsiteX77" fmla="*/ 189966 w 4343709"/>
              <a:gd name="connsiteY77" fmla="*/ 81163 h 927064"/>
              <a:gd name="connsiteX78" fmla="*/ 170279 w 4343709"/>
              <a:gd name="connsiteY78" fmla="*/ 50419 h 927064"/>
              <a:gd name="connsiteX79" fmla="*/ 320390 w 4343709"/>
              <a:gd name="connsiteY79" fmla="*/ 0 h 927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343709" h="927064">
                <a:moveTo>
                  <a:pt x="0" y="774502"/>
                </a:moveTo>
                <a:lnTo>
                  <a:pt x="37247" y="774502"/>
                </a:lnTo>
                <a:lnTo>
                  <a:pt x="37247" y="927064"/>
                </a:lnTo>
                <a:lnTo>
                  <a:pt x="0" y="927064"/>
                </a:lnTo>
                <a:close/>
                <a:moveTo>
                  <a:pt x="4306461" y="576756"/>
                </a:moveTo>
                <a:lnTo>
                  <a:pt x="4343709" y="576756"/>
                </a:lnTo>
                <a:lnTo>
                  <a:pt x="4343709" y="729318"/>
                </a:lnTo>
                <a:lnTo>
                  <a:pt x="4306461" y="729318"/>
                </a:lnTo>
                <a:close/>
                <a:moveTo>
                  <a:pt x="0" y="472392"/>
                </a:moveTo>
                <a:lnTo>
                  <a:pt x="37247" y="472392"/>
                </a:lnTo>
                <a:lnTo>
                  <a:pt x="37247" y="624944"/>
                </a:lnTo>
                <a:lnTo>
                  <a:pt x="0" y="624944"/>
                </a:lnTo>
                <a:close/>
                <a:moveTo>
                  <a:pt x="4334503" y="269152"/>
                </a:moveTo>
                <a:cubicBezTo>
                  <a:pt x="4339707" y="294991"/>
                  <a:pt x="4343609" y="322060"/>
                  <a:pt x="4343609" y="349129"/>
                </a:cubicBezTo>
                <a:lnTo>
                  <a:pt x="4343609" y="421724"/>
                </a:lnTo>
                <a:lnTo>
                  <a:pt x="4303281" y="421724"/>
                </a:lnTo>
                <a:lnTo>
                  <a:pt x="4303281" y="349129"/>
                </a:lnTo>
                <a:cubicBezTo>
                  <a:pt x="4303281" y="325751"/>
                  <a:pt x="4301980" y="301143"/>
                  <a:pt x="4295475" y="276535"/>
                </a:cubicBezTo>
                <a:close/>
                <a:moveTo>
                  <a:pt x="55171" y="164788"/>
                </a:moveTo>
                <a:lnTo>
                  <a:pt x="86675" y="186280"/>
                </a:lnTo>
                <a:cubicBezTo>
                  <a:pt x="61229" y="228000"/>
                  <a:pt x="46689" y="273512"/>
                  <a:pt x="41842" y="322817"/>
                </a:cubicBezTo>
                <a:lnTo>
                  <a:pt x="5491" y="319024"/>
                </a:lnTo>
                <a:cubicBezTo>
                  <a:pt x="10338" y="264662"/>
                  <a:pt x="27302" y="211565"/>
                  <a:pt x="55171" y="164788"/>
                </a:cubicBezTo>
                <a:close/>
                <a:moveTo>
                  <a:pt x="4135707" y="27463"/>
                </a:moveTo>
                <a:cubicBezTo>
                  <a:pt x="4184954" y="48426"/>
                  <a:pt x="4228045" y="81720"/>
                  <a:pt x="4261287" y="122413"/>
                </a:cubicBezTo>
                <a:lnTo>
                  <a:pt x="4232970" y="147075"/>
                </a:lnTo>
                <a:cubicBezTo>
                  <a:pt x="4202191" y="110082"/>
                  <a:pt x="4164024" y="81720"/>
                  <a:pt x="4119702" y="61990"/>
                </a:cubicBezTo>
                <a:close/>
                <a:moveTo>
                  <a:pt x="3828574" y="0"/>
                </a:moveTo>
                <a:lnTo>
                  <a:pt x="3981136" y="0"/>
                </a:lnTo>
                <a:lnTo>
                  <a:pt x="3981136" y="37248"/>
                </a:lnTo>
                <a:lnTo>
                  <a:pt x="3828574" y="37248"/>
                </a:lnTo>
                <a:close/>
                <a:moveTo>
                  <a:pt x="3520970" y="0"/>
                </a:moveTo>
                <a:lnTo>
                  <a:pt x="3673522" y="0"/>
                </a:lnTo>
                <a:lnTo>
                  <a:pt x="3673522" y="37248"/>
                </a:lnTo>
                <a:lnTo>
                  <a:pt x="3520970" y="37248"/>
                </a:lnTo>
                <a:close/>
                <a:moveTo>
                  <a:pt x="3218860" y="0"/>
                </a:moveTo>
                <a:lnTo>
                  <a:pt x="3371412" y="0"/>
                </a:lnTo>
                <a:lnTo>
                  <a:pt x="3371412" y="37248"/>
                </a:lnTo>
                <a:lnTo>
                  <a:pt x="3218860" y="37248"/>
                </a:lnTo>
                <a:close/>
                <a:moveTo>
                  <a:pt x="2911256" y="0"/>
                </a:moveTo>
                <a:lnTo>
                  <a:pt x="3063818" y="0"/>
                </a:lnTo>
                <a:lnTo>
                  <a:pt x="3063818" y="37248"/>
                </a:lnTo>
                <a:lnTo>
                  <a:pt x="2911256" y="37248"/>
                </a:lnTo>
                <a:close/>
                <a:moveTo>
                  <a:pt x="2609142" y="0"/>
                </a:moveTo>
                <a:lnTo>
                  <a:pt x="2761694" y="0"/>
                </a:lnTo>
                <a:lnTo>
                  <a:pt x="2761694" y="37248"/>
                </a:lnTo>
                <a:lnTo>
                  <a:pt x="2609142" y="37248"/>
                </a:lnTo>
                <a:close/>
                <a:moveTo>
                  <a:pt x="2301538" y="0"/>
                </a:moveTo>
                <a:lnTo>
                  <a:pt x="2454090" y="0"/>
                </a:lnTo>
                <a:lnTo>
                  <a:pt x="2454090" y="37248"/>
                </a:lnTo>
                <a:lnTo>
                  <a:pt x="2301538" y="37248"/>
                </a:lnTo>
                <a:close/>
                <a:moveTo>
                  <a:pt x="1999428" y="0"/>
                </a:moveTo>
                <a:lnTo>
                  <a:pt x="2151990" y="0"/>
                </a:lnTo>
                <a:lnTo>
                  <a:pt x="2151990" y="37248"/>
                </a:lnTo>
                <a:lnTo>
                  <a:pt x="1999428" y="37248"/>
                </a:lnTo>
                <a:close/>
                <a:moveTo>
                  <a:pt x="1691824" y="0"/>
                </a:moveTo>
                <a:lnTo>
                  <a:pt x="1844376" y="0"/>
                </a:lnTo>
                <a:lnTo>
                  <a:pt x="1844376" y="37248"/>
                </a:lnTo>
                <a:lnTo>
                  <a:pt x="1691824" y="37248"/>
                </a:lnTo>
                <a:close/>
                <a:moveTo>
                  <a:pt x="1389711" y="0"/>
                </a:moveTo>
                <a:lnTo>
                  <a:pt x="1542273" y="0"/>
                </a:lnTo>
                <a:lnTo>
                  <a:pt x="1542273" y="37248"/>
                </a:lnTo>
                <a:lnTo>
                  <a:pt x="1389711" y="37248"/>
                </a:lnTo>
                <a:close/>
                <a:moveTo>
                  <a:pt x="1082106" y="0"/>
                </a:moveTo>
                <a:lnTo>
                  <a:pt x="1234658" y="0"/>
                </a:lnTo>
                <a:lnTo>
                  <a:pt x="1234658" y="37248"/>
                </a:lnTo>
                <a:lnTo>
                  <a:pt x="1082106" y="37248"/>
                </a:lnTo>
                <a:close/>
                <a:moveTo>
                  <a:pt x="779996" y="0"/>
                </a:moveTo>
                <a:lnTo>
                  <a:pt x="932548" y="0"/>
                </a:lnTo>
                <a:lnTo>
                  <a:pt x="932548" y="37248"/>
                </a:lnTo>
                <a:lnTo>
                  <a:pt x="779996" y="37248"/>
                </a:lnTo>
                <a:close/>
                <a:moveTo>
                  <a:pt x="472392" y="0"/>
                </a:moveTo>
                <a:lnTo>
                  <a:pt x="624954" y="0"/>
                </a:lnTo>
                <a:lnTo>
                  <a:pt x="624954" y="37248"/>
                </a:lnTo>
                <a:lnTo>
                  <a:pt x="472392" y="37248"/>
                </a:lnTo>
                <a:close/>
                <a:moveTo>
                  <a:pt x="320390" y="0"/>
                </a:moveTo>
                <a:lnTo>
                  <a:pt x="322850" y="38122"/>
                </a:lnTo>
                <a:cubicBezTo>
                  <a:pt x="276095" y="41811"/>
                  <a:pt x="230569" y="56568"/>
                  <a:pt x="189966" y="81163"/>
                </a:cubicBezTo>
                <a:lnTo>
                  <a:pt x="170279" y="50419"/>
                </a:lnTo>
                <a:cubicBezTo>
                  <a:pt x="215804" y="22135"/>
                  <a:pt x="267482" y="4919"/>
                  <a:pt x="320390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4" name="Freeform: Shape 120">
            <a:extLst>
              <a:ext uri="{FF2B5EF4-FFF2-40B4-BE49-F238E27FC236}">
                <a16:creationId xmlns:a16="http://schemas.microsoft.com/office/drawing/2014/main" id="{BFBF636B-15A1-D2DC-0847-139AA9619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5885" y="9796747"/>
            <a:ext cx="4343629" cy="1234709"/>
          </a:xfrm>
          <a:custGeom>
            <a:avLst/>
            <a:gdLst>
              <a:gd name="connsiteX0" fmla="*/ 3718716 w 4343629"/>
              <a:gd name="connsiteY0" fmla="*/ 1197459 h 1234709"/>
              <a:gd name="connsiteX1" fmla="*/ 3871278 w 4343629"/>
              <a:gd name="connsiteY1" fmla="*/ 1197459 h 1234709"/>
              <a:gd name="connsiteX2" fmla="*/ 3871278 w 4343629"/>
              <a:gd name="connsiteY2" fmla="*/ 1234709 h 1234709"/>
              <a:gd name="connsiteX3" fmla="*/ 3718716 w 4343629"/>
              <a:gd name="connsiteY3" fmla="*/ 1234709 h 1234709"/>
              <a:gd name="connsiteX4" fmla="*/ 3411112 w 4343629"/>
              <a:gd name="connsiteY4" fmla="*/ 1197459 h 1234709"/>
              <a:gd name="connsiteX5" fmla="*/ 3563664 w 4343629"/>
              <a:gd name="connsiteY5" fmla="*/ 1197459 h 1234709"/>
              <a:gd name="connsiteX6" fmla="*/ 3563664 w 4343629"/>
              <a:gd name="connsiteY6" fmla="*/ 1234709 h 1234709"/>
              <a:gd name="connsiteX7" fmla="*/ 3411112 w 4343629"/>
              <a:gd name="connsiteY7" fmla="*/ 1234709 h 1234709"/>
              <a:gd name="connsiteX8" fmla="*/ 3109002 w 4343629"/>
              <a:gd name="connsiteY8" fmla="*/ 1197459 h 1234709"/>
              <a:gd name="connsiteX9" fmla="*/ 3261564 w 4343629"/>
              <a:gd name="connsiteY9" fmla="*/ 1197459 h 1234709"/>
              <a:gd name="connsiteX10" fmla="*/ 3261564 w 4343629"/>
              <a:gd name="connsiteY10" fmla="*/ 1234709 h 1234709"/>
              <a:gd name="connsiteX11" fmla="*/ 3109002 w 4343629"/>
              <a:gd name="connsiteY11" fmla="*/ 1234709 h 1234709"/>
              <a:gd name="connsiteX12" fmla="*/ 2806889 w 4343629"/>
              <a:gd name="connsiteY12" fmla="*/ 1197459 h 1234709"/>
              <a:gd name="connsiteX13" fmla="*/ 2959441 w 4343629"/>
              <a:gd name="connsiteY13" fmla="*/ 1197459 h 1234709"/>
              <a:gd name="connsiteX14" fmla="*/ 2959441 w 4343629"/>
              <a:gd name="connsiteY14" fmla="*/ 1234709 h 1234709"/>
              <a:gd name="connsiteX15" fmla="*/ 2806889 w 4343629"/>
              <a:gd name="connsiteY15" fmla="*/ 1234709 h 1234709"/>
              <a:gd name="connsiteX16" fmla="*/ 2499285 w 4343629"/>
              <a:gd name="connsiteY16" fmla="*/ 1197459 h 1234709"/>
              <a:gd name="connsiteX17" fmla="*/ 2651837 w 4343629"/>
              <a:gd name="connsiteY17" fmla="*/ 1197459 h 1234709"/>
              <a:gd name="connsiteX18" fmla="*/ 2651837 w 4343629"/>
              <a:gd name="connsiteY18" fmla="*/ 1234709 h 1234709"/>
              <a:gd name="connsiteX19" fmla="*/ 2499285 w 4343629"/>
              <a:gd name="connsiteY19" fmla="*/ 1234709 h 1234709"/>
              <a:gd name="connsiteX20" fmla="*/ 2191680 w 4343629"/>
              <a:gd name="connsiteY20" fmla="*/ 1197459 h 1234709"/>
              <a:gd name="connsiteX21" fmla="*/ 2344242 w 4343629"/>
              <a:gd name="connsiteY21" fmla="*/ 1197459 h 1234709"/>
              <a:gd name="connsiteX22" fmla="*/ 2344242 w 4343629"/>
              <a:gd name="connsiteY22" fmla="*/ 1234709 h 1234709"/>
              <a:gd name="connsiteX23" fmla="*/ 2191680 w 4343629"/>
              <a:gd name="connsiteY23" fmla="*/ 1234709 h 1234709"/>
              <a:gd name="connsiteX24" fmla="*/ 1889570 w 4343629"/>
              <a:gd name="connsiteY24" fmla="*/ 1197459 h 1234709"/>
              <a:gd name="connsiteX25" fmla="*/ 2042122 w 4343629"/>
              <a:gd name="connsiteY25" fmla="*/ 1197459 h 1234709"/>
              <a:gd name="connsiteX26" fmla="*/ 2042122 w 4343629"/>
              <a:gd name="connsiteY26" fmla="*/ 1234709 h 1234709"/>
              <a:gd name="connsiteX27" fmla="*/ 1889570 w 4343629"/>
              <a:gd name="connsiteY27" fmla="*/ 1234709 h 1234709"/>
              <a:gd name="connsiteX28" fmla="*/ 1587457 w 4343629"/>
              <a:gd name="connsiteY28" fmla="*/ 1197459 h 1234709"/>
              <a:gd name="connsiteX29" fmla="*/ 1740009 w 4343629"/>
              <a:gd name="connsiteY29" fmla="*/ 1197459 h 1234709"/>
              <a:gd name="connsiteX30" fmla="*/ 1740009 w 4343629"/>
              <a:gd name="connsiteY30" fmla="*/ 1234709 h 1234709"/>
              <a:gd name="connsiteX31" fmla="*/ 1587457 w 4343629"/>
              <a:gd name="connsiteY31" fmla="*/ 1234709 h 1234709"/>
              <a:gd name="connsiteX32" fmla="*/ 1279853 w 4343629"/>
              <a:gd name="connsiteY32" fmla="*/ 1197459 h 1234709"/>
              <a:gd name="connsiteX33" fmla="*/ 1432415 w 4343629"/>
              <a:gd name="connsiteY33" fmla="*/ 1197459 h 1234709"/>
              <a:gd name="connsiteX34" fmla="*/ 1432415 w 4343629"/>
              <a:gd name="connsiteY34" fmla="*/ 1234709 h 1234709"/>
              <a:gd name="connsiteX35" fmla="*/ 1279853 w 4343629"/>
              <a:gd name="connsiteY35" fmla="*/ 1234709 h 1234709"/>
              <a:gd name="connsiteX36" fmla="*/ 977743 w 4343629"/>
              <a:gd name="connsiteY36" fmla="*/ 1197459 h 1234709"/>
              <a:gd name="connsiteX37" fmla="*/ 1130295 w 4343629"/>
              <a:gd name="connsiteY37" fmla="*/ 1197459 h 1234709"/>
              <a:gd name="connsiteX38" fmla="*/ 1130295 w 4343629"/>
              <a:gd name="connsiteY38" fmla="*/ 1234709 h 1234709"/>
              <a:gd name="connsiteX39" fmla="*/ 977743 w 4343629"/>
              <a:gd name="connsiteY39" fmla="*/ 1234709 h 1234709"/>
              <a:gd name="connsiteX40" fmla="*/ 670139 w 4343629"/>
              <a:gd name="connsiteY40" fmla="*/ 1197459 h 1234709"/>
              <a:gd name="connsiteX41" fmla="*/ 822701 w 4343629"/>
              <a:gd name="connsiteY41" fmla="*/ 1197459 h 1234709"/>
              <a:gd name="connsiteX42" fmla="*/ 822701 w 4343629"/>
              <a:gd name="connsiteY42" fmla="*/ 1234709 h 1234709"/>
              <a:gd name="connsiteX43" fmla="*/ 670139 w 4343629"/>
              <a:gd name="connsiteY43" fmla="*/ 1234709 h 1234709"/>
              <a:gd name="connsiteX44" fmla="*/ 368025 w 4343629"/>
              <a:gd name="connsiteY44" fmla="*/ 1197459 h 1234709"/>
              <a:gd name="connsiteX45" fmla="*/ 520577 w 4343629"/>
              <a:gd name="connsiteY45" fmla="*/ 1197459 h 1234709"/>
              <a:gd name="connsiteX46" fmla="*/ 520577 w 4343629"/>
              <a:gd name="connsiteY46" fmla="*/ 1234709 h 1234709"/>
              <a:gd name="connsiteX47" fmla="*/ 368025 w 4343629"/>
              <a:gd name="connsiteY47" fmla="*/ 1234709 h 1234709"/>
              <a:gd name="connsiteX48" fmla="*/ 4158631 w 4343629"/>
              <a:gd name="connsiteY48" fmla="*/ 1148025 h 1234709"/>
              <a:gd name="connsiteX49" fmla="*/ 4178859 w 4343629"/>
              <a:gd name="connsiteY49" fmla="*/ 1179528 h 1234709"/>
              <a:gd name="connsiteX50" fmla="*/ 4024623 w 4343629"/>
              <a:gd name="connsiteY50" fmla="*/ 1229205 h 1234709"/>
              <a:gd name="connsiteX51" fmla="*/ 4020830 w 4343629"/>
              <a:gd name="connsiteY51" fmla="*/ 1191644 h 1234709"/>
              <a:gd name="connsiteX52" fmla="*/ 4158631 w 4343629"/>
              <a:gd name="connsiteY52" fmla="*/ 1148025 h 1234709"/>
              <a:gd name="connsiteX53" fmla="*/ 110710 w 4343629"/>
              <a:gd name="connsiteY53" fmla="*/ 1082109 h 1234709"/>
              <a:gd name="connsiteX54" fmla="*/ 223978 w 4343629"/>
              <a:gd name="connsiteY54" fmla="*/ 1165961 h 1234709"/>
              <a:gd name="connsiteX55" fmla="*/ 207973 w 4343629"/>
              <a:gd name="connsiteY55" fmla="*/ 1201721 h 1234709"/>
              <a:gd name="connsiteX56" fmla="*/ 82393 w 4343629"/>
              <a:gd name="connsiteY56" fmla="*/ 1106771 h 1234709"/>
              <a:gd name="connsiteX57" fmla="*/ 4302526 w 4343629"/>
              <a:gd name="connsiteY57" fmla="*/ 917321 h 1234709"/>
              <a:gd name="connsiteX58" fmla="*/ 4338190 w 4343629"/>
              <a:gd name="connsiteY58" fmla="*/ 921012 h 1234709"/>
              <a:gd name="connsiteX59" fmla="*/ 4288999 w 4343629"/>
              <a:gd name="connsiteY59" fmla="*/ 1069893 h 1234709"/>
              <a:gd name="connsiteX60" fmla="*/ 4257024 w 4343629"/>
              <a:gd name="connsiteY60" fmla="*/ 1050206 h 1234709"/>
              <a:gd name="connsiteX61" fmla="*/ 4302526 w 4343629"/>
              <a:gd name="connsiteY61" fmla="*/ 917321 h 1234709"/>
              <a:gd name="connsiteX62" fmla="*/ 0 w 4343629"/>
              <a:gd name="connsiteY62" fmla="*/ 812954 h 1234709"/>
              <a:gd name="connsiteX63" fmla="*/ 39295 w 4343629"/>
              <a:gd name="connsiteY63" fmla="*/ 812954 h 1234709"/>
              <a:gd name="connsiteX64" fmla="*/ 39295 w 4343629"/>
              <a:gd name="connsiteY64" fmla="*/ 887545 h 1234709"/>
              <a:gd name="connsiteX65" fmla="*/ 48168 w 4343629"/>
              <a:gd name="connsiteY65" fmla="*/ 962137 h 1234709"/>
              <a:gd name="connsiteX66" fmla="*/ 11408 w 4343629"/>
              <a:gd name="connsiteY66" fmla="*/ 970987 h 1234709"/>
              <a:gd name="connsiteX67" fmla="*/ 0 w 4343629"/>
              <a:gd name="connsiteY67" fmla="*/ 887545 h 1234709"/>
              <a:gd name="connsiteX68" fmla="*/ 4306462 w 4343629"/>
              <a:gd name="connsiteY68" fmla="*/ 615208 h 1234709"/>
              <a:gd name="connsiteX69" fmla="*/ 4343629 w 4343629"/>
              <a:gd name="connsiteY69" fmla="*/ 615208 h 1234709"/>
              <a:gd name="connsiteX70" fmla="*/ 4343629 w 4343629"/>
              <a:gd name="connsiteY70" fmla="*/ 767760 h 1234709"/>
              <a:gd name="connsiteX71" fmla="*/ 4306462 w 4343629"/>
              <a:gd name="connsiteY71" fmla="*/ 767760 h 1234709"/>
              <a:gd name="connsiteX72" fmla="*/ 0 w 4343629"/>
              <a:gd name="connsiteY72" fmla="*/ 505350 h 1234709"/>
              <a:gd name="connsiteX73" fmla="*/ 37248 w 4343629"/>
              <a:gd name="connsiteY73" fmla="*/ 505350 h 1234709"/>
              <a:gd name="connsiteX74" fmla="*/ 37248 w 4343629"/>
              <a:gd name="connsiteY74" fmla="*/ 657912 h 1234709"/>
              <a:gd name="connsiteX75" fmla="*/ 0 w 4343629"/>
              <a:gd name="connsiteY75" fmla="*/ 657912 h 1234709"/>
              <a:gd name="connsiteX76" fmla="*/ 4306462 w 4343629"/>
              <a:gd name="connsiteY76" fmla="*/ 307604 h 1234709"/>
              <a:gd name="connsiteX77" fmla="*/ 4343629 w 4343629"/>
              <a:gd name="connsiteY77" fmla="*/ 307604 h 1234709"/>
              <a:gd name="connsiteX78" fmla="*/ 4343629 w 4343629"/>
              <a:gd name="connsiteY78" fmla="*/ 460156 h 1234709"/>
              <a:gd name="connsiteX79" fmla="*/ 4306462 w 4343629"/>
              <a:gd name="connsiteY79" fmla="*/ 460156 h 1234709"/>
              <a:gd name="connsiteX80" fmla="*/ 0 w 4343629"/>
              <a:gd name="connsiteY80" fmla="*/ 203240 h 1234709"/>
              <a:gd name="connsiteX81" fmla="*/ 37248 w 4343629"/>
              <a:gd name="connsiteY81" fmla="*/ 203240 h 1234709"/>
              <a:gd name="connsiteX82" fmla="*/ 37248 w 4343629"/>
              <a:gd name="connsiteY82" fmla="*/ 355792 h 1234709"/>
              <a:gd name="connsiteX83" fmla="*/ 0 w 4343629"/>
              <a:gd name="connsiteY83" fmla="*/ 355792 h 1234709"/>
              <a:gd name="connsiteX84" fmla="*/ 4306462 w 4343629"/>
              <a:gd name="connsiteY84" fmla="*/ 0 h 1234709"/>
              <a:gd name="connsiteX85" fmla="*/ 4343629 w 4343629"/>
              <a:gd name="connsiteY85" fmla="*/ 0 h 1234709"/>
              <a:gd name="connsiteX86" fmla="*/ 4343629 w 4343629"/>
              <a:gd name="connsiteY86" fmla="*/ 152562 h 1234709"/>
              <a:gd name="connsiteX87" fmla="*/ 4306462 w 4343629"/>
              <a:gd name="connsiteY87" fmla="*/ 152562 h 1234709"/>
              <a:gd name="connsiteX88" fmla="*/ 0 w 4343629"/>
              <a:gd name="connsiteY88" fmla="*/ 0 h 1234709"/>
              <a:gd name="connsiteX89" fmla="*/ 37248 w 4343629"/>
              <a:gd name="connsiteY89" fmla="*/ 0 h 1234709"/>
              <a:gd name="connsiteX90" fmla="*/ 37248 w 4343629"/>
              <a:gd name="connsiteY90" fmla="*/ 48137 h 1234709"/>
              <a:gd name="connsiteX91" fmla="*/ 0 w 4343629"/>
              <a:gd name="connsiteY91" fmla="*/ 48137 h 123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4343629" h="1234709">
                <a:moveTo>
                  <a:pt x="3718716" y="1197459"/>
                </a:moveTo>
                <a:lnTo>
                  <a:pt x="3871278" y="1197459"/>
                </a:lnTo>
                <a:lnTo>
                  <a:pt x="3871278" y="1234709"/>
                </a:lnTo>
                <a:lnTo>
                  <a:pt x="3718716" y="1234709"/>
                </a:lnTo>
                <a:close/>
                <a:moveTo>
                  <a:pt x="3411112" y="1197459"/>
                </a:moveTo>
                <a:lnTo>
                  <a:pt x="3563664" y="1197459"/>
                </a:lnTo>
                <a:lnTo>
                  <a:pt x="3563664" y="1234709"/>
                </a:lnTo>
                <a:lnTo>
                  <a:pt x="3411112" y="1234709"/>
                </a:lnTo>
                <a:close/>
                <a:moveTo>
                  <a:pt x="3109002" y="1197459"/>
                </a:moveTo>
                <a:lnTo>
                  <a:pt x="3261564" y="1197459"/>
                </a:lnTo>
                <a:lnTo>
                  <a:pt x="3261564" y="1234709"/>
                </a:lnTo>
                <a:lnTo>
                  <a:pt x="3109002" y="1234709"/>
                </a:lnTo>
                <a:close/>
                <a:moveTo>
                  <a:pt x="2806889" y="1197459"/>
                </a:moveTo>
                <a:lnTo>
                  <a:pt x="2959441" y="1197459"/>
                </a:lnTo>
                <a:lnTo>
                  <a:pt x="2959441" y="1234709"/>
                </a:lnTo>
                <a:lnTo>
                  <a:pt x="2806889" y="1234709"/>
                </a:lnTo>
                <a:close/>
                <a:moveTo>
                  <a:pt x="2499285" y="1197459"/>
                </a:moveTo>
                <a:lnTo>
                  <a:pt x="2651837" y="1197459"/>
                </a:lnTo>
                <a:lnTo>
                  <a:pt x="2651837" y="1234709"/>
                </a:lnTo>
                <a:lnTo>
                  <a:pt x="2499285" y="1234709"/>
                </a:lnTo>
                <a:close/>
                <a:moveTo>
                  <a:pt x="2191680" y="1197459"/>
                </a:moveTo>
                <a:lnTo>
                  <a:pt x="2344242" y="1197459"/>
                </a:lnTo>
                <a:lnTo>
                  <a:pt x="2344242" y="1234709"/>
                </a:lnTo>
                <a:lnTo>
                  <a:pt x="2191680" y="1234709"/>
                </a:lnTo>
                <a:close/>
                <a:moveTo>
                  <a:pt x="1889570" y="1197459"/>
                </a:moveTo>
                <a:lnTo>
                  <a:pt x="2042122" y="1197459"/>
                </a:lnTo>
                <a:lnTo>
                  <a:pt x="2042122" y="1234709"/>
                </a:lnTo>
                <a:lnTo>
                  <a:pt x="1889570" y="1234709"/>
                </a:lnTo>
                <a:close/>
                <a:moveTo>
                  <a:pt x="1587457" y="1197459"/>
                </a:moveTo>
                <a:lnTo>
                  <a:pt x="1740009" y="1197459"/>
                </a:lnTo>
                <a:lnTo>
                  <a:pt x="1740009" y="1234709"/>
                </a:lnTo>
                <a:lnTo>
                  <a:pt x="1587457" y="1234709"/>
                </a:lnTo>
                <a:close/>
                <a:moveTo>
                  <a:pt x="1279853" y="1197459"/>
                </a:moveTo>
                <a:lnTo>
                  <a:pt x="1432415" y="1197459"/>
                </a:lnTo>
                <a:lnTo>
                  <a:pt x="1432415" y="1234709"/>
                </a:lnTo>
                <a:lnTo>
                  <a:pt x="1279853" y="1234709"/>
                </a:lnTo>
                <a:close/>
                <a:moveTo>
                  <a:pt x="977743" y="1197459"/>
                </a:moveTo>
                <a:lnTo>
                  <a:pt x="1130295" y="1197459"/>
                </a:lnTo>
                <a:lnTo>
                  <a:pt x="1130295" y="1234709"/>
                </a:lnTo>
                <a:lnTo>
                  <a:pt x="977743" y="1234709"/>
                </a:lnTo>
                <a:close/>
                <a:moveTo>
                  <a:pt x="670139" y="1197459"/>
                </a:moveTo>
                <a:lnTo>
                  <a:pt x="822701" y="1197459"/>
                </a:lnTo>
                <a:lnTo>
                  <a:pt x="822701" y="1234709"/>
                </a:lnTo>
                <a:lnTo>
                  <a:pt x="670139" y="1234709"/>
                </a:lnTo>
                <a:close/>
                <a:moveTo>
                  <a:pt x="368025" y="1197459"/>
                </a:moveTo>
                <a:lnTo>
                  <a:pt x="520577" y="1197459"/>
                </a:lnTo>
                <a:lnTo>
                  <a:pt x="520577" y="1234709"/>
                </a:lnTo>
                <a:lnTo>
                  <a:pt x="368025" y="1234709"/>
                </a:lnTo>
                <a:close/>
                <a:moveTo>
                  <a:pt x="4158631" y="1148025"/>
                </a:moveTo>
                <a:lnTo>
                  <a:pt x="4178859" y="1179528"/>
                </a:lnTo>
                <a:cubicBezTo>
                  <a:pt x="4132082" y="1207396"/>
                  <a:pt x="4078985" y="1224359"/>
                  <a:pt x="4024623" y="1229205"/>
                </a:cubicBezTo>
                <a:lnTo>
                  <a:pt x="4020830" y="1191644"/>
                </a:lnTo>
                <a:cubicBezTo>
                  <a:pt x="4070135" y="1186798"/>
                  <a:pt x="4116911" y="1173470"/>
                  <a:pt x="4158631" y="1148025"/>
                </a:cubicBezTo>
                <a:close/>
                <a:moveTo>
                  <a:pt x="110710" y="1082109"/>
                </a:moveTo>
                <a:cubicBezTo>
                  <a:pt x="140258" y="1117869"/>
                  <a:pt x="179656" y="1147464"/>
                  <a:pt x="223978" y="1165961"/>
                </a:cubicBezTo>
                <a:lnTo>
                  <a:pt x="207973" y="1201721"/>
                </a:lnTo>
                <a:cubicBezTo>
                  <a:pt x="159957" y="1179525"/>
                  <a:pt x="115635" y="1147464"/>
                  <a:pt x="82393" y="1106771"/>
                </a:cubicBezTo>
                <a:close/>
                <a:moveTo>
                  <a:pt x="4302526" y="917321"/>
                </a:moveTo>
                <a:lnTo>
                  <a:pt x="4338190" y="921012"/>
                </a:lnTo>
                <a:cubicBezTo>
                  <a:pt x="4334501" y="972690"/>
                  <a:pt x="4317284" y="1025598"/>
                  <a:pt x="4288999" y="1069893"/>
                </a:cubicBezTo>
                <a:lnTo>
                  <a:pt x="4257024" y="1050206"/>
                </a:lnTo>
                <a:cubicBezTo>
                  <a:pt x="4282850" y="1009602"/>
                  <a:pt x="4297607" y="964077"/>
                  <a:pt x="4302526" y="917321"/>
                </a:cubicBezTo>
                <a:close/>
                <a:moveTo>
                  <a:pt x="0" y="812954"/>
                </a:moveTo>
                <a:lnTo>
                  <a:pt x="39295" y="812954"/>
                </a:lnTo>
                <a:lnTo>
                  <a:pt x="39295" y="887545"/>
                </a:lnTo>
                <a:cubicBezTo>
                  <a:pt x="39295" y="912831"/>
                  <a:pt x="41830" y="938116"/>
                  <a:pt x="48168" y="962137"/>
                </a:cubicBezTo>
                <a:lnTo>
                  <a:pt x="11408" y="970987"/>
                </a:lnTo>
                <a:cubicBezTo>
                  <a:pt x="5071" y="944437"/>
                  <a:pt x="0" y="916623"/>
                  <a:pt x="0" y="887545"/>
                </a:cubicBezTo>
                <a:close/>
                <a:moveTo>
                  <a:pt x="4306462" y="615208"/>
                </a:moveTo>
                <a:lnTo>
                  <a:pt x="4343629" y="615208"/>
                </a:lnTo>
                <a:lnTo>
                  <a:pt x="4343629" y="767760"/>
                </a:lnTo>
                <a:lnTo>
                  <a:pt x="4306462" y="767760"/>
                </a:lnTo>
                <a:close/>
                <a:moveTo>
                  <a:pt x="0" y="505350"/>
                </a:moveTo>
                <a:lnTo>
                  <a:pt x="37248" y="505350"/>
                </a:lnTo>
                <a:lnTo>
                  <a:pt x="37248" y="657912"/>
                </a:lnTo>
                <a:lnTo>
                  <a:pt x="0" y="657912"/>
                </a:lnTo>
                <a:close/>
                <a:moveTo>
                  <a:pt x="4306462" y="307604"/>
                </a:moveTo>
                <a:lnTo>
                  <a:pt x="4343629" y="307604"/>
                </a:lnTo>
                <a:lnTo>
                  <a:pt x="4343629" y="460156"/>
                </a:lnTo>
                <a:lnTo>
                  <a:pt x="4306462" y="460156"/>
                </a:lnTo>
                <a:close/>
                <a:moveTo>
                  <a:pt x="0" y="203240"/>
                </a:moveTo>
                <a:lnTo>
                  <a:pt x="37248" y="203240"/>
                </a:lnTo>
                <a:lnTo>
                  <a:pt x="37248" y="355792"/>
                </a:lnTo>
                <a:lnTo>
                  <a:pt x="0" y="355792"/>
                </a:lnTo>
                <a:close/>
                <a:moveTo>
                  <a:pt x="4306462" y="0"/>
                </a:moveTo>
                <a:lnTo>
                  <a:pt x="4343629" y="0"/>
                </a:lnTo>
                <a:lnTo>
                  <a:pt x="4343629" y="152562"/>
                </a:lnTo>
                <a:lnTo>
                  <a:pt x="4306462" y="152562"/>
                </a:lnTo>
                <a:close/>
                <a:moveTo>
                  <a:pt x="0" y="0"/>
                </a:moveTo>
                <a:lnTo>
                  <a:pt x="37248" y="0"/>
                </a:lnTo>
                <a:lnTo>
                  <a:pt x="37248" y="48137"/>
                </a:lnTo>
                <a:lnTo>
                  <a:pt x="0" y="481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5" name="Freeform: Shape 119">
            <a:extLst>
              <a:ext uri="{FF2B5EF4-FFF2-40B4-BE49-F238E27FC236}">
                <a16:creationId xmlns:a16="http://schemas.microsoft.com/office/drawing/2014/main" id="{00C2DA98-EA5C-BD49-0A06-07A93DBA22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3314" y="9796747"/>
            <a:ext cx="4343674" cy="1234709"/>
          </a:xfrm>
          <a:custGeom>
            <a:avLst/>
            <a:gdLst>
              <a:gd name="connsiteX0" fmla="*/ 3718720 w 4343674"/>
              <a:gd name="connsiteY0" fmla="*/ 1197459 h 1234709"/>
              <a:gd name="connsiteX1" fmla="*/ 3871282 w 4343674"/>
              <a:gd name="connsiteY1" fmla="*/ 1197459 h 1234709"/>
              <a:gd name="connsiteX2" fmla="*/ 3871282 w 4343674"/>
              <a:gd name="connsiteY2" fmla="*/ 1234709 h 1234709"/>
              <a:gd name="connsiteX3" fmla="*/ 3718720 w 4343674"/>
              <a:gd name="connsiteY3" fmla="*/ 1234709 h 1234709"/>
              <a:gd name="connsiteX4" fmla="*/ 3411114 w 4343674"/>
              <a:gd name="connsiteY4" fmla="*/ 1197459 h 1234709"/>
              <a:gd name="connsiteX5" fmla="*/ 3563666 w 4343674"/>
              <a:gd name="connsiteY5" fmla="*/ 1197459 h 1234709"/>
              <a:gd name="connsiteX6" fmla="*/ 3563666 w 4343674"/>
              <a:gd name="connsiteY6" fmla="*/ 1234709 h 1234709"/>
              <a:gd name="connsiteX7" fmla="*/ 3411114 w 4343674"/>
              <a:gd name="connsiteY7" fmla="*/ 1234709 h 1234709"/>
              <a:gd name="connsiteX8" fmla="*/ 3109002 w 4343674"/>
              <a:gd name="connsiteY8" fmla="*/ 1197459 h 1234709"/>
              <a:gd name="connsiteX9" fmla="*/ 3261554 w 4343674"/>
              <a:gd name="connsiteY9" fmla="*/ 1197459 h 1234709"/>
              <a:gd name="connsiteX10" fmla="*/ 3261554 w 4343674"/>
              <a:gd name="connsiteY10" fmla="*/ 1234709 h 1234709"/>
              <a:gd name="connsiteX11" fmla="*/ 3109002 w 4343674"/>
              <a:gd name="connsiteY11" fmla="*/ 1234709 h 1234709"/>
              <a:gd name="connsiteX12" fmla="*/ 2801398 w 4343674"/>
              <a:gd name="connsiteY12" fmla="*/ 1197459 h 1234709"/>
              <a:gd name="connsiteX13" fmla="*/ 2953960 w 4343674"/>
              <a:gd name="connsiteY13" fmla="*/ 1197459 h 1234709"/>
              <a:gd name="connsiteX14" fmla="*/ 2953960 w 4343674"/>
              <a:gd name="connsiteY14" fmla="*/ 1234709 h 1234709"/>
              <a:gd name="connsiteX15" fmla="*/ 2801398 w 4343674"/>
              <a:gd name="connsiteY15" fmla="*/ 1234709 h 1234709"/>
              <a:gd name="connsiteX16" fmla="*/ 2499288 w 4343674"/>
              <a:gd name="connsiteY16" fmla="*/ 1197459 h 1234709"/>
              <a:gd name="connsiteX17" fmla="*/ 2651840 w 4343674"/>
              <a:gd name="connsiteY17" fmla="*/ 1197459 h 1234709"/>
              <a:gd name="connsiteX18" fmla="*/ 2651840 w 4343674"/>
              <a:gd name="connsiteY18" fmla="*/ 1234709 h 1234709"/>
              <a:gd name="connsiteX19" fmla="*/ 2499288 w 4343674"/>
              <a:gd name="connsiteY19" fmla="*/ 1234709 h 1234709"/>
              <a:gd name="connsiteX20" fmla="*/ 2191684 w 4343674"/>
              <a:gd name="connsiteY20" fmla="*/ 1197459 h 1234709"/>
              <a:gd name="connsiteX21" fmla="*/ 2344236 w 4343674"/>
              <a:gd name="connsiteY21" fmla="*/ 1197459 h 1234709"/>
              <a:gd name="connsiteX22" fmla="*/ 2344236 w 4343674"/>
              <a:gd name="connsiteY22" fmla="*/ 1234709 h 1234709"/>
              <a:gd name="connsiteX23" fmla="*/ 2191684 w 4343674"/>
              <a:gd name="connsiteY23" fmla="*/ 1234709 h 1234709"/>
              <a:gd name="connsiteX24" fmla="*/ 1889570 w 4343674"/>
              <a:gd name="connsiteY24" fmla="*/ 1197459 h 1234709"/>
              <a:gd name="connsiteX25" fmla="*/ 2042132 w 4343674"/>
              <a:gd name="connsiteY25" fmla="*/ 1197459 h 1234709"/>
              <a:gd name="connsiteX26" fmla="*/ 2042132 w 4343674"/>
              <a:gd name="connsiteY26" fmla="*/ 1234709 h 1234709"/>
              <a:gd name="connsiteX27" fmla="*/ 1889570 w 4343674"/>
              <a:gd name="connsiteY27" fmla="*/ 1234709 h 1234709"/>
              <a:gd name="connsiteX28" fmla="*/ 1587462 w 4343674"/>
              <a:gd name="connsiteY28" fmla="*/ 1197459 h 1234709"/>
              <a:gd name="connsiteX29" fmla="*/ 1740012 w 4343674"/>
              <a:gd name="connsiteY29" fmla="*/ 1197459 h 1234709"/>
              <a:gd name="connsiteX30" fmla="*/ 1740012 w 4343674"/>
              <a:gd name="connsiteY30" fmla="*/ 1234709 h 1234709"/>
              <a:gd name="connsiteX31" fmla="*/ 1587462 w 4343674"/>
              <a:gd name="connsiteY31" fmla="*/ 1234709 h 1234709"/>
              <a:gd name="connsiteX32" fmla="*/ 1279856 w 4343674"/>
              <a:gd name="connsiteY32" fmla="*/ 1197459 h 1234709"/>
              <a:gd name="connsiteX33" fmla="*/ 1432418 w 4343674"/>
              <a:gd name="connsiteY33" fmla="*/ 1197459 h 1234709"/>
              <a:gd name="connsiteX34" fmla="*/ 1432418 w 4343674"/>
              <a:gd name="connsiteY34" fmla="*/ 1234709 h 1234709"/>
              <a:gd name="connsiteX35" fmla="*/ 1279856 w 4343674"/>
              <a:gd name="connsiteY35" fmla="*/ 1234709 h 1234709"/>
              <a:gd name="connsiteX36" fmla="*/ 977742 w 4343674"/>
              <a:gd name="connsiteY36" fmla="*/ 1197459 h 1234709"/>
              <a:gd name="connsiteX37" fmla="*/ 1130294 w 4343674"/>
              <a:gd name="connsiteY37" fmla="*/ 1197459 h 1234709"/>
              <a:gd name="connsiteX38" fmla="*/ 1130294 w 4343674"/>
              <a:gd name="connsiteY38" fmla="*/ 1234709 h 1234709"/>
              <a:gd name="connsiteX39" fmla="*/ 977742 w 4343674"/>
              <a:gd name="connsiteY39" fmla="*/ 1234709 h 1234709"/>
              <a:gd name="connsiteX40" fmla="*/ 670138 w 4343674"/>
              <a:gd name="connsiteY40" fmla="*/ 1197459 h 1234709"/>
              <a:gd name="connsiteX41" fmla="*/ 822690 w 4343674"/>
              <a:gd name="connsiteY41" fmla="*/ 1197459 h 1234709"/>
              <a:gd name="connsiteX42" fmla="*/ 822690 w 4343674"/>
              <a:gd name="connsiteY42" fmla="*/ 1234709 h 1234709"/>
              <a:gd name="connsiteX43" fmla="*/ 670138 w 4343674"/>
              <a:gd name="connsiteY43" fmla="*/ 1234709 h 1234709"/>
              <a:gd name="connsiteX44" fmla="*/ 362534 w 4343674"/>
              <a:gd name="connsiteY44" fmla="*/ 1197459 h 1234709"/>
              <a:gd name="connsiteX45" fmla="*/ 515096 w 4343674"/>
              <a:gd name="connsiteY45" fmla="*/ 1197459 h 1234709"/>
              <a:gd name="connsiteX46" fmla="*/ 515096 w 4343674"/>
              <a:gd name="connsiteY46" fmla="*/ 1234709 h 1234709"/>
              <a:gd name="connsiteX47" fmla="*/ 362534 w 4343674"/>
              <a:gd name="connsiteY47" fmla="*/ 1234709 h 1234709"/>
              <a:gd name="connsiteX48" fmla="*/ 4158634 w 4343674"/>
              <a:gd name="connsiteY48" fmla="*/ 1148025 h 1234709"/>
              <a:gd name="connsiteX49" fmla="*/ 4178862 w 4343674"/>
              <a:gd name="connsiteY49" fmla="*/ 1179528 h 1234709"/>
              <a:gd name="connsiteX50" fmla="*/ 4024622 w 4343674"/>
              <a:gd name="connsiteY50" fmla="*/ 1229205 h 1234709"/>
              <a:gd name="connsiteX51" fmla="*/ 4020830 w 4343674"/>
              <a:gd name="connsiteY51" fmla="*/ 1191644 h 1234709"/>
              <a:gd name="connsiteX52" fmla="*/ 4158634 w 4343674"/>
              <a:gd name="connsiteY52" fmla="*/ 1148025 h 1234709"/>
              <a:gd name="connsiteX53" fmla="*/ 111944 w 4343674"/>
              <a:gd name="connsiteY53" fmla="*/ 1082109 h 1234709"/>
              <a:gd name="connsiteX54" fmla="*/ 223981 w 4343674"/>
              <a:gd name="connsiteY54" fmla="*/ 1166825 h 1234709"/>
              <a:gd name="connsiteX55" fmla="*/ 209207 w 4343674"/>
              <a:gd name="connsiteY55" fmla="*/ 1201708 h 1234709"/>
              <a:gd name="connsiteX56" fmla="*/ 82396 w 4343674"/>
              <a:gd name="connsiteY56" fmla="*/ 1107025 h 1234709"/>
              <a:gd name="connsiteX57" fmla="*/ 4300646 w 4343674"/>
              <a:gd name="connsiteY57" fmla="*/ 917321 h 1234709"/>
              <a:gd name="connsiteX58" fmla="*/ 4338208 w 4343674"/>
              <a:gd name="connsiteY58" fmla="*/ 921012 h 1234709"/>
              <a:gd name="connsiteX59" fmla="*/ 4288530 w 4343674"/>
              <a:gd name="connsiteY59" fmla="*/ 1069893 h 1234709"/>
              <a:gd name="connsiteX60" fmla="*/ 4257026 w 4343674"/>
              <a:gd name="connsiteY60" fmla="*/ 1050206 h 1234709"/>
              <a:gd name="connsiteX61" fmla="*/ 4300646 w 4343674"/>
              <a:gd name="connsiteY61" fmla="*/ 917321 h 1234709"/>
              <a:gd name="connsiteX62" fmla="*/ 0 w 4343674"/>
              <a:gd name="connsiteY62" fmla="*/ 812954 h 1234709"/>
              <a:gd name="connsiteX63" fmla="*/ 39297 w 4343674"/>
              <a:gd name="connsiteY63" fmla="*/ 812954 h 1234709"/>
              <a:gd name="connsiteX64" fmla="*/ 39297 w 4343674"/>
              <a:gd name="connsiteY64" fmla="*/ 887545 h 1234709"/>
              <a:gd name="connsiteX65" fmla="*/ 48170 w 4343674"/>
              <a:gd name="connsiteY65" fmla="*/ 962137 h 1234709"/>
              <a:gd name="connsiteX66" fmla="*/ 10141 w 4343674"/>
              <a:gd name="connsiteY66" fmla="*/ 970987 h 1234709"/>
              <a:gd name="connsiteX67" fmla="*/ 0 w 4343674"/>
              <a:gd name="connsiteY67" fmla="*/ 887545 h 1234709"/>
              <a:gd name="connsiteX68" fmla="*/ 4306462 w 4343674"/>
              <a:gd name="connsiteY68" fmla="*/ 615208 h 1234709"/>
              <a:gd name="connsiteX69" fmla="*/ 4343674 w 4343674"/>
              <a:gd name="connsiteY69" fmla="*/ 615208 h 1234709"/>
              <a:gd name="connsiteX70" fmla="*/ 4343674 w 4343674"/>
              <a:gd name="connsiteY70" fmla="*/ 767760 h 1234709"/>
              <a:gd name="connsiteX71" fmla="*/ 4306462 w 4343674"/>
              <a:gd name="connsiteY71" fmla="*/ 767760 h 1234709"/>
              <a:gd name="connsiteX72" fmla="*/ 0 w 4343674"/>
              <a:gd name="connsiteY72" fmla="*/ 505350 h 1234709"/>
              <a:gd name="connsiteX73" fmla="*/ 37250 w 4343674"/>
              <a:gd name="connsiteY73" fmla="*/ 505350 h 1234709"/>
              <a:gd name="connsiteX74" fmla="*/ 37250 w 4343674"/>
              <a:gd name="connsiteY74" fmla="*/ 657912 h 1234709"/>
              <a:gd name="connsiteX75" fmla="*/ 0 w 4343674"/>
              <a:gd name="connsiteY75" fmla="*/ 657912 h 1234709"/>
              <a:gd name="connsiteX76" fmla="*/ 4306462 w 4343674"/>
              <a:gd name="connsiteY76" fmla="*/ 307604 h 1234709"/>
              <a:gd name="connsiteX77" fmla="*/ 4343674 w 4343674"/>
              <a:gd name="connsiteY77" fmla="*/ 307604 h 1234709"/>
              <a:gd name="connsiteX78" fmla="*/ 4343674 w 4343674"/>
              <a:gd name="connsiteY78" fmla="*/ 460156 h 1234709"/>
              <a:gd name="connsiteX79" fmla="*/ 4306462 w 4343674"/>
              <a:gd name="connsiteY79" fmla="*/ 460156 h 1234709"/>
              <a:gd name="connsiteX80" fmla="*/ 0 w 4343674"/>
              <a:gd name="connsiteY80" fmla="*/ 203240 h 1234709"/>
              <a:gd name="connsiteX81" fmla="*/ 37250 w 4343674"/>
              <a:gd name="connsiteY81" fmla="*/ 203240 h 1234709"/>
              <a:gd name="connsiteX82" fmla="*/ 37250 w 4343674"/>
              <a:gd name="connsiteY82" fmla="*/ 355792 h 1234709"/>
              <a:gd name="connsiteX83" fmla="*/ 0 w 4343674"/>
              <a:gd name="connsiteY83" fmla="*/ 355792 h 1234709"/>
              <a:gd name="connsiteX84" fmla="*/ 4306462 w 4343674"/>
              <a:gd name="connsiteY84" fmla="*/ 0 h 1234709"/>
              <a:gd name="connsiteX85" fmla="*/ 4343674 w 4343674"/>
              <a:gd name="connsiteY85" fmla="*/ 0 h 1234709"/>
              <a:gd name="connsiteX86" fmla="*/ 4343674 w 4343674"/>
              <a:gd name="connsiteY86" fmla="*/ 152562 h 1234709"/>
              <a:gd name="connsiteX87" fmla="*/ 4306462 w 4343674"/>
              <a:gd name="connsiteY87" fmla="*/ 152562 h 1234709"/>
              <a:gd name="connsiteX88" fmla="*/ 0 w 4343674"/>
              <a:gd name="connsiteY88" fmla="*/ 0 h 1234709"/>
              <a:gd name="connsiteX89" fmla="*/ 37250 w 4343674"/>
              <a:gd name="connsiteY89" fmla="*/ 0 h 1234709"/>
              <a:gd name="connsiteX90" fmla="*/ 37250 w 4343674"/>
              <a:gd name="connsiteY90" fmla="*/ 48137 h 1234709"/>
              <a:gd name="connsiteX91" fmla="*/ 0 w 4343674"/>
              <a:gd name="connsiteY91" fmla="*/ 48137 h 123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4343674" h="1234709">
                <a:moveTo>
                  <a:pt x="3718720" y="1197459"/>
                </a:moveTo>
                <a:lnTo>
                  <a:pt x="3871282" y="1197459"/>
                </a:lnTo>
                <a:lnTo>
                  <a:pt x="3871282" y="1234709"/>
                </a:lnTo>
                <a:lnTo>
                  <a:pt x="3718720" y="1234709"/>
                </a:lnTo>
                <a:close/>
                <a:moveTo>
                  <a:pt x="3411114" y="1197459"/>
                </a:moveTo>
                <a:lnTo>
                  <a:pt x="3563666" y="1197459"/>
                </a:lnTo>
                <a:lnTo>
                  <a:pt x="3563666" y="1234709"/>
                </a:lnTo>
                <a:lnTo>
                  <a:pt x="3411114" y="1234709"/>
                </a:lnTo>
                <a:close/>
                <a:moveTo>
                  <a:pt x="3109002" y="1197459"/>
                </a:moveTo>
                <a:lnTo>
                  <a:pt x="3261554" y="1197459"/>
                </a:lnTo>
                <a:lnTo>
                  <a:pt x="3261554" y="1234709"/>
                </a:lnTo>
                <a:lnTo>
                  <a:pt x="3109002" y="1234709"/>
                </a:lnTo>
                <a:close/>
                <a:moveTo>
                  <a:pt x="2801398" y="1197459"/>
                </a:moveTo>
                <a:lnTo>
                  <a:pt x="2953960" y="1197459"/>
                </a:lnTo>
                <a:lnTo>
                  <a:pt x="2953960" y="1234709"/>
                </a:lnTo>
                <a:lnTo>
                  <a:pt x="2801398" y="1234709"/>
                </a:lnTo>
                <a:close/>
                <a:moveTo>
                  <a:pt x="2499288" y="1197459"/>
                </a:moveTo>
                <a:lnTo>
                  <a:pt x="2651840" y="1197459"/>
                </a:lnTo>
                <a:lnTo>
                  <a:pt x="2651840" y="1234709"/>
                </a:lnTo>
                <a:lnTo>
                  <a:pt x="2499288" y="1234709"/>
                </a:lnTo>
                <a:close/>
                <a:moveTo>
                  <a:pt x="2191684" y="1197459"/>
                </a:moveTo>
                <a:lnTo>
                  <a:pt x="2344236" y="1197459"/>
                </a:lnTo>
                <a:lnTo>
                  <a:pt x="2344236" y="1234709"/>
                </a:lnTo>
                <a:lnTo>
                  <a:pt x="2191684" y="1234709"/>
                </a:lnTo>
                <a:close/>
                <a:moveTo>
                  <a:pt x="1889570" y="1197459"/>
                </a:moveTo>
                <a:lnTo>
                  <a:pt x="2042132" y="1197459"/>
                </a:lnTo>
                <a:lnTo>
                  <a:pt x="2042132" y="1234709"/>
                </a:lnTo>
                <a:lnTo>
                  <a:pt x="1889570" y="1234709"/>
                </a:lnTo>
                <a:close/>
                <a:moveTo>
                  <a:pt x="1587462" y="1197459"/>
                </a:moveTo>
                <a:lnTo>
                  <a:pt x="1740012" y="1197459"/>
                </a:lnTo>
                <a:lnTo>
                  <a:pt x="1740012" y="1234709"/>
                </a:lnTo>
                <a:lnTo>
                  <a:pt x="1587462" y="1234709"/>
                </a:lnTo>
                <a:close/>
                <a:moveTo>
                  <a:pt x="1279856" y="1197459"/>
                </a:moveTo>
                <a:lnTo>
                  <a:pt x="1432418" y="1197459"/>
                </a:lnTo>
                <a:lnTo>
                  <a:pt x="1432418" y="1234709"/>
                </a:lnTo>
                <a:lnTo>
                  <a:pt x="1279856" y="1234709"/>
                </a:lnTo>
                <a:close/>
                <a:moveTo>
                  <a:pt x="977742" y="1197459"/>
                </a:moveTo>
                <a:lnTo>
                  <a:pt x="1130294" y="1197459"/>
                </a:lnTo>
                <a:lnTo>
                  <a:pt x="1130294" y="1234709"/>
                </a:lnTo>
                <a:lnTo>
                  <a:pt x="977742" y="1234709"/>
                </a:lnTo>
                <a:close/>
                <a:moveTo>
                  <a:pt x="670138" y="1197459"/>
                </a:moveTo>
                <a:lnTo>
                  <a:pt x="822690" y="1197459"/>
                </a:lnTo>
                <a:lnTo>
                  <a:pt x="822690" y="1234709"/>
                </a:lnTo>
                <a:lnTo>
                  <a:pt x="670138" y="1234709"/>
                </a:lnTo>
                <a:close/>
                <a:moveTo>
                  <a:pt x="362534" y="1197459"/>
                </a:moveTo>
                <a:lnTo>
                  <a:pt x="515096" y="1197459"/>
                </a:lnTo>
                <a:lnTo>
                  <a:pt x="515096" y="1234709"/>
                </a:lnTo>
                <a:lnTo>
                  <a:pt x="362534" y="1234709"/>
                </a:lnTo>
                <a:close/>
                <a:moveTo>
                  <a:pt x="4158634" y="1148025"/>
                </a:moveTo>
                <a:lnTo>
                  <a:pt x="4178862" y="1179528"/>
                </a:lnTo>
                <a:cubicBezTo>
                  <a:pt x="4132086" y="1207396"/>
                  <a:pt x="4078986" y="1224359"/>
                  <a:pt x="4024622" y="1229205"/>
                </a:cubicBezTo>
                <a:lnTo>
                  <a:pt x="4020830" y="1191644"/>
                </a:lnTo>
                <a:cubicBezTo>
                  <a:pt x="4068872" y="1186798"/>
                  <a:pt x="4116914" y="1172258"/>
                  <a:pt x="4158634" y="1148025"/>
                </a:cubicBezTo>
                <a:close/>
                <a:moveTo>
                  <a:pt x="111944" y="1082109"/>
                </a:moveTo>
                <a:cubicBezTo>
                  <a:pt x="141492" y="1118238"/>
                  <a:pt x="180890" y="1148138"/>
                  <a:pt x="223981" y="1166825"/>
                </a:cubicBezTo>
                <a:lnTo>
                  <a:pt x="209207" y="1201708"/>
                </a:lnTo>
                <a:cubicBezTo>
                  <a:pt x="159960" y="1180529"/>
                  <a:pt x="116869" y="1148138"/>
                  <a:pt x="82396" y="1107025"/>
                </a:cubicBezTo>
                <a:close/>
                <a:moveTo>
                  <a:pt x="4300646" y="917321"/>
                </a:moveTo>
                <a:lnTo>
                  <a:pt x="4338208" y="921012"/>
                </a:lnTo>
                <a:cubicBezTo>
                  <a:pt x="4333360" y="972690"/>
                  <a:pt x="4316398" y="1025598"/>
                  <a:pt x="4288530" y="1069893"/>
                </a:cubicBezTo>
                <a:lnTo>
                  <a:pt x="4257026" y="1050206"/>
                </a:lnTo>
                <a:cubicBezTo>
                  <a:pt x="4281260" y="1010833"/>
                  <a:pt x="4297012" y="964077"/>
                  <a:pt x="4300646" y="917321"/>
                </a:cubicBezTo>
                <a:close/>
                <a:moveTo>
                  <a:pt x="0" y="812954"/>
                </a:moveTo>
                <a:lnTo>
                  <a:pt x="39297" y="812954"/>
                </a:lnTo>
                <a:lnTo>
                  <a:pt x="39297" y="887545"/>
                </a:lnTo>
                <a:cubicBezTo>
                  <a:pt x="39297" y="912831"/>
                  <a:pt x="41832" y="938116"/>
                  <a:pt x="48170" y="962137"/>
                </a:cubicBezTo>
                <a:lnTo>
                  <a:pt x="10141" y="970987"/>
                </a:lnTo>
                <a:cubicBezTo>
                  <a:pt x="3803" y="944437"/>
                  <a:pt x="0" y="916623"/>
                  <a:pt x="0" y="887545"/>
                </a:cubicBezTo>
                <a:close/>
                <a:moveTo>
                  <a:pt x="4306462" y="615208"/>
                </a:moveTo>
                <a:lnTo>
                  <a:pt x="4343674" y="615208"/>
                </a:lnTo>
                <a:lnTo>
                  <a:pt x="4343674" y="767760"/>
                </a:lnTo>
                <a:lnTo>
                  <a:pt x="4306462" y="767760"/>
                </a:lnTo>
                <a:close/>
                <a:moveTo>
                  <a:pt x="0" y="505350"/>
                </a:moveTo>
                <a:lnTo>
                  <a:pt x="37250" y="505350"/>
                </a:lnTo>
                <a:lnTo>
                  <a:pt x="37250" y="657912"/>
                </a:lnTo>
                <a:lnTo>
                  <a:pt x="0" y="657912"/>
                </a:lnTo>
                <a:close/>
                <a:moveTo>
                  <a:pt x="4306462" y="307604"/>
                </a:moveTo>
                <a:lnTo>
                  <a:pt x="4343674" y="307604"/>
                </a:lnTo>
                <a:lnTo>
                  <a:pt x="4343674" y="460156"/>
                </a:lnTo>
                <a:lnTo>
                  <a:pt x="4306462" y="460156"/>
                </a:lnTo>
                <a:close/>
                <a:moveTo>
                  <a:pt x="0" y="203240"/>
                </a:moveTo>
                <a:lnTo>
                  <a:pt x="37250" y="203240"/>
                </a:lnTo>
                <a:lnTo>
                  <a:pt x="37250" y="355792"/>
                </a:lnTo>
                <a:lnTo>
                  <a:pt x="0" y="355792"/>
                </a:lnTo>
                <a:close/>
                <a:moveTo>
                  <a:pt x="4306462" y="0"/>
                </a:moveTo>
                <a:lnTo>
                  <a:pt x="4343674" y="0"/>
                </a:lnTo>
                <a:lnTo>
                  <a:pt x="4343674" y="152562"/>
                </a:lnTo>
                <a:lnTo>
                  <a:pt x="4306462" y="152562"/>
                </a:lnTo>
                <a:close/>
                <a:moveTo>
                  <a:pt x="0" y="0"/>
                </a:moveTo>
                <a:lnTo>
                  <a:pt x="37250" y="0"/>
                </a:lnTo>
                <a:lnTo>
                  <a:pt x="37250" y="48137"/>
                </a:lnTo>
                <a:lnTo>
                  <a:pt x="0" y="48137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D958CC9-8804-348A-22DF-A4D3BF3F2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424" y="9796747"/>
            <a:ext cx="38449" cy="1213940"/>
          </a:xfrm>
          <a:custGeom>
            <a:avLst/>
            <a:gdLst>
              <a:gd name="T0" fmla="*/ 31 w 32"/>
              <a:gd name="T1" fmla="*/ 974 h 975"/>
              <a:gd name="T2" fmla="*/ 0 w 32"/>
              <a:gd name="T3" fmla="*/ 974 h 975"/>
              <a:gd name="T4" fmla="*/ 0 w 32"/>
              <a:gd name="T5" fmla="*/ 0 h 975"/>
              <a:gd name="T6" fmla="*/ 31 w 32"/>
              <a:gd name="T7" fmla="*/ 0 h 975"/>
              <a:gd name="T8" fmla="*/ 31 w 32"/>
              <a:gd name="T9" fmla="*/ 974 h 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975">
                <a:moveTo>
                  <a:pt x="31" y="974"/>
                </a:moveTo>
                <a:lnTo>
                  <a:pt x="0" y="974"/>
                </a:lnTo>
                <a:lnTo>
                  <a:pt x="0" y="0"/>
                </a:lnTo>
                <a:lnTo>
                  <a:pt x="31" y="0"/>
                </a:lnTo>
                <a:lnTo>
                  <a:pt x="31" y="974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05A30641-76A6-1FB8-DC41-6D5E0061D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678" y="10790970"/>
            <a:ext cx="439435" cy="439435"/>
          </a:xfrm>
          <a:custGeom>
            <a:avLst/>
            <a:gdLst>
              <a:gd name="T0" fmla="*/ 353 w 354"/>
              <a:gd name="T1" fmla="*/ 177 h 354"/>
              <a:gd name="T2" fmla="*/ 353 w 354"/>
              <a:gd name="T3" fmla="*/ 177 h 354"/>
              <a:gd name="T4" fmla="*/ 176 w 354"/>
              <a:gd name="T5" fmla="*/ 353 h 354"/>
              <a:gd name="T6" fmla="*/ 176 w 354"/>
              <a:gd name="T7" fmla="*/ 353 h 354"/>
              <a:gd name="T8" fmla="*/ 0 w 354"/>
              <a:gd name="T9" fmla="*/ 177 h 354"/>
              <a:gd name="T10" fmla="*/ 0 w 354"/>
              <a:gd name="T11" fmla="*/ 177 h 354"/>
              <a:gd name="T12" fmla="*/ 176 w 354"/>
              <a:gd name="T13" fmla="*/ 0 h 354"/>
              <a:gd name="T14" fmla="*/ 176 w 354"/>
              <a:gd name="T15" fmla="*/ 0 h 354"/>
              <a:gd name="T16" fmla="*/ 353 w 354"/>
              <a:gd name="T17" fmla="*/ 177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4" h="354">
                <a:moveTo>
                  <a:pt x="353" y="177"/>
                </a:moveTo>
                <a:lnTo>
                  <a:pt x="353" y="177"/>
                </a:lnTo>
                <a:cubicBezTo>
                  <a:pt x="353" y="274"/>
                  <a:pt x="274" y="353"/>
                  <a:pt x="176" y="353"/>
                </a:cubicBezTo>
                <a:lnTo>
                  <a:pt x="176" y="353"/>
                </a:lnTo>
                <a:cubicBezTo>
                  <a:pt x="79" y="353"/>
                  <a:pt x="0" y="274"/>
                  <a:pt x="0" y="177"/>
                </a:cubicBezTo>
                <a:lnTo>
                  <a:pt x="0" y="177"/>
                </a:lnTo>
                <a:cubicBezTo>
                  <a:pt x="0" y="79"/>
                  <a:pt x="79" y="0"/>
                  <a:pt x="176" y="0"/>
                </a:cubicBezTo>
                <a:lnTo>
                  <a:pt x="176" y="0"/>
                </a:lnTo>
                <a:cubicBezTo>
                  <a:pt x="274" y="0"/>
                  <a:pt x="353" y="79"/>
                  <a:pt x="353" y="177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Freeform 9">
            <a:extLst>
              <a:ext uri="{FF2B5EF4-FFF2-40B4-BE49-F238E27FC236}">
                <a16:creationId xmlns:a16="http://schemas.microsoft.com/office/drawing/2014/main" id="{E5F7FADB-5B76-EB19-643F-84871BDB2C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779776" y="4336769"/>
            <a:ext cx="38452" cy="1213940"/>
          </a:xfrm>
          <a:custGeom>
            <a:avLst/>
            <a:gdLst>
              <a:gd name="T0" fmla="*/ 30 w 31"/>
              <a:gd name="T1" fmla="*/ 973 h 974"/>
              <a:gd name="T2" fmla="*/ 0 w 31"/>
              <a:gd name="T3" fmla="*/ 973 h 974"/>
              <a:gd name="T4" fmla="*/ 0 w 31"/>
              <a:gd name="T5" fmla="*/ 0 h 974"/>
              <a:gd name="T6" fmla="*/ 30 w 31"/>
              <a:gd name="T7" fmla="*/ 0 h 974"/>
              <a:gd name="T8" fmla="*/ 30 w 31"/>
              <a:gd name="T9" fmla="*/ 973 h 9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" h="974">
                <a:moveTo>
                  <a:pt x="30" y="973"/>
                </a:moveTo>
                <a:lnTo>
                  <a:pt x="0" y="973"/>
                </a:lnTo>
                <a:lnTo>
                  <a:pt x="0" y="0"/>
                </a:lnTo>
                <a:lnTo>
                  <a:pt x="30" y="0"/>
                </a:lnTo>
                <a:lnTo>
                  <a:pt x="30" y="973"/>
                </a:ln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id="{7499571D-B5C5-5FBC-D914-89F4487E45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76539" y="4117052"/>
            <a:ext cx="439435" cy="444929"/>
          </a:xfrm>
          <a:custGeom>
            <a:avLst/>
            <a:gdLst>
              <a:gd name="T0" fmla="*/ 0 w 354"/>
              <a:gd name="T1" fmla="*/ 177 h 355"/>
              <a:gd name="T2" fmla="*/ 0 w 354"/>
              <a:gd name="T3" fmla="*/ 177 h 355"/>
              <a:gd name="T4" fmla="*/ 176 w 354"/>
              <a:gd name="T5" fmla="*/ 0 h 355"/>
              <a:gd name="T6" fmla="*/ 176 w 354"/>
              <a:gd name="T7" fmla="*/ 0 h 355"/>
              <a:gd name="T8" fmla="*/ 353 w 354"/>
              <a:gd name="T9" fmla="*/ 177 h 355"/>
              <a:gd name="T10" fmla="*/ 353 w 354"/>
              <a:gd name="T11" fmla="*/ 177 h 355"/>
              <a:gd name="T12" fmla="*/ 176 w 354"/>
              <a:gd name="T13" fmla="*/ 354 h 355"/>
              <a:gd name="T14" fmla="*/ 176 w 354"/>
              <a:gd name="T15" fmla="*/ 354 h 355"/>
              <a:gd name="T16" fmla="*/ 0 w 354"/>
              <a:gd name="T17" fmla="*/ 177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4" h="355">
                <a:moveTo>
                  <a:pt x="0" y="177"/>
                </a:moveTo>
                <a:lnTo>
                  <a:pt x="0" y="177"/>
                </a:lnTo>
                <a:cubicBezTo>
                  <a:pt x="0" y="79"/>
                  <a:pt x="79" y="0"/>
                  <a:pt x="176" y="0"/>
                </a:cubicBezTo>
                <a:lnTo>
                  <a:pt x="176" y="0"/>
                </a:lnTo>
                <a:cubicBezTo>
                  <a:pt x="274" y="0"/>
                  <a:pt x="353" y="79"/>
                  <a:pt x="353" y="177"/>
                </a:cubicBezTo>
                <a:lnTo>
                  <a:pt x="353" y="177"/>
                </a:lnTo>
                <a:cubicBezTo>
                  <a:pt x="353" y="274"/>
                  <a:pt x="274" y="354"/>
                  <a:pt x="176" y="354"/>
                </a:cubicBezTo>
                <a:lnTo>
                  <a:pt x="176" y="354"/>
                </a:lnTo>
                <a:cubicBezTo>
                  <a:pt x="79" y="354"/>
                  <a:pt x="0" y="274"/>
                  <a:pt x="0" y="177"/>
                </a:cubicBezTo>
              </a:path>
            </a:pathLst>
          </a:custGeom>
          <a:solidFill>
            <a:schemeClr val="accent6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60DCA8D0-C296-050A-8CD6-B09766B15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4994" y="5550709"/>
            <a:ext cx="3482521" cy="4251532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1 w 2794"/>
              <a:gd name="T7" fmla="*/ 3370 h 3411"/>
              <a:gd name="T8" fmla="*/ 321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5 w 2794"/>
              <a:gd name="T21" fmla="*/ 0 h 3411"/>
              <a:gd name="T22" fmla="*/ 1725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1 w 2794"/>
              <a:gd name="T31" fmla="*/ 0 h 3411"/>
              <a:gd name="T32" fmla="*/ 321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1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8" y="0"/>
                  <a:pt x="24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E7F52BA6-9B3B-69A4-19F9-103922EE6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4027" y="5550709"/>
            <a:ext cx="3482521" cy="4251532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2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2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7 w 2794"/>
              <a:gd name="T25" fmla="*/ 239 h 3411"/>
              <a:gd name="T26" fmla="*/ 1397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2 w 2794"/>
              <a:gd name="T43" fmla="*/ 3410 h 3411"/>
              <a:gd name="T44" fmla="*/ 2472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2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2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2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1" y="239"/>
                  <a:pt x="1397" y="239"/>
                </a:cubicBezTo>
                <a:lnTo>
                  <a:pt x="1397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5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5" y="3410"/>
                  <a:pt x="322" y="3410"/>
                </a:cubicBezTo>
                <a:lnTo>
                  <a:pt x="2472" y="3410"/>
                </a:lnTo>
                <a:lnTo>
                  <a:pt x="2472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7F29423F-CED8-2663-007E-E10F04273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0781" y="5039865"/>
            <a:ext cx="763520" cy="763520"/>
          </a:xfrm>
          <a:custGeom>
            <a:avLst/>
            <a:gdLst>
              <a:gd name="T0" fmla="*/ 306 w 612"/>
              <a:gd name="T1" fmla="*/ 0 h 611"/>
              <a:gd name="T2" fmla="*/ 306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6 w 612"/>
              <a:gd name="T9" fmla="*/ 610 h 611"/>
              <a:gd name="T10" fmla="*/ 306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6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6" y="0"/>
                </a:moveTo>
                <a:lnTo>
                  <a:pt x="306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6" y="610"/>
                </a:cubicBezTo>
                <a:lnTo>
                  <a:pt x="306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6" y="0"/>
                </a:cubicBez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3C19FC0B-0BA0-7BFB-DA67-A5773B579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595" y="5550709"/>
            <a:ext cx="3477030" cy="4251532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1 w 2793"/>
              <a:gd name="T5" fmla="*/ 3370 h 3411"/>
              <a:gd name="T6" fmla="*/ 321 w 2793"/>
              <a:gd name="T7" fmla="*/ 3370 h 3411"/>
              <a:gd name="T8" fmla="*/ 321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1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1 w 2793"/>
              <a:gd name="T31" fmla="*/ 0 h 3411"/>
              <a:gd name="T32" fmla="*/ 321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1 w 2793"/>
              <a:gd name="T41" fmla="*/ 3410 h 3411"/>
              <a:gd name="T42" fmla="*/ 2471 w 2793"/>
              <a:gd name="T43" fmla="*/ 3410 h 3411"/>
              <a:gd name="T44" fmla="*/ 2471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1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778E2DFD-8C56-E222-3989-1F3EF1830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7565" y="5550709"/>
            <a:ext cx="3477027" cy="4251532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0 w 2793"/>
              <a:gd name="T5" fmla="*/ 3370 h 3411"/>
              <a:gd name="T6" fmla="*/ 322 w 2793"/>
              <a:gd name="T7" fmla="*/ 3370 h 3411"/>
              <a:gd name="T8" fmla="*/ 322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0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2 w 2793"/>
              <a:gd name="T31" fmla="*/ 0 h 3411"/>
              <a:gd name="T32" fmla="*/ 322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2 w 2793"/>
              <a:gd name="T41" fmla="*/ 3410 h 3411"/>
              <a:gd name="T42" fmla="*/ 2470 w 2793"/>
              <a:gd name="T43" fmla="*/ 3410 h 3411"/>
              <a:gd name="T44" fmla="*/ 2470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0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0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0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79" y="139"/>
                  <a:pt x="1549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0" y="3410"/>
                </a:lnTo>
                <a:lnTo>
                  <a:pt x="2470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43A4CBFB-0035-56FE-8135-EC164F370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0133" y="5550709"/>
            <a:ext cx="3482521" cy="4251532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068E0BAF-19ED-4610-6215-4E9463DFD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2381" y="5039865"/>
            <a:ext cx="763520" cy="763520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9E0B5C53-3745-18ED-843C-C2B0A81E6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3352" y="5039865"/>
            <a:ext cx="763516" cy="763520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4" y="0"/>
                  <a:pt x="305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0B89438C-01A0-190E-A7B4-BF392F3F8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9813" y="5039865"/>
            <a:ext cx="763516" cy="763520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3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3" y="0"/>
                  <a:pt x="305" y="0"/>
                </a:cubicBezTo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20">
            <a:extLst>
              <a:ext uri="{FF2B5EF4-FFF2-40B4-BE49-F238E27FC236}">
                <a16:creationId xmlns:a16="http://schemas.microsoft.com/office/drawing/2014/main" id="{CEDC1543-F8E3-C219-205F-D3326928A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17242" y="5039865"/>
            <a:ext cx="763520" cy="763520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7FC0765C-192C-37FD-4C1F-2D6893CD534D}"/>
              </a:ext>
            </a:extLst>
          </p:cNvPr>
          <p:cNvSpPr txBox="1">
            <a:spLocks/>
          </p:cNvSpPr>
          <p:nvPr/>
        </p:nvSpPr>
        <p:spPr>
          <a:xfrm>
            <a:off x="2103265" y="7054854"/>
            <a:ext cx="2956258" cy="1392176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The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what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you do and the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why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you do it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B69FE3-10A9-9E76-FCFF-21A436E7FAA5}"/>
              </a:ext>
            </a:extLst>
          </p:cNvPr>
          <p:cNvSpPr txBox="1"/>
          <p:nvPr/>
        </p:nvSpPr>
        <p:spPr>
          <a:xfrm>
            <a:off x="2321273" y="6022544"/>
            <a:ext cx="2520242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NARRATIVE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57108EC7-4640-4663-37B5-8051499D48E6}"/>
              </a:ext>
            </a:extLst>
          </p:cNvPr>
          <p:cNvSpPr txBox="1">
            <a:spLocks/>
          </p:cNvSpPr>
          <p:nvPr/>
        </p:nvSpPr>
        <p:spPr>
          <a:xfrm>
            <a:off x="6406982" y="7054854"/>
            <a:ext cx="2956258" cy="18410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Creating content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about the narrative for your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CC791D9-93C0-AD0A-C9EC-7C51F9668831}"/>
              </a:ext>
            </a:extLst>
          </p:cNvPr>
          <p:cNvSpPr txBox="1"/>
          <p:nvPr/>
        </p:nvSpPr>
        <p:spPr>
          <a:xfrm>
            <a:off x="6530802" y="5722214"/>
            <a:ext cx="2744662" cy="107721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</a:t>
            </a:r>
            <a:b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AWARENESS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2516028B-1E4A-3371-1D53-24B98B7C6E04}"/>
              </a:ext>
            </a:extLst>
          </p:cNvPr>
          <p:cNvSpPr txBox="1">
            <a:spLocks/>
          </p:cNvSpPr>
          <p:nvPr/>
        </p:nvSpPr>
        <p:spPr>
          <a:xfrm>
            <a:off x="10707950" y="7054854"/>
            <a:ext cx="2956258" cy="236372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Creating channels 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for the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 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to Engage with your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Narrative and Brand</a:t>
            </a:r>
            <a:endParaRPr lang="en-US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(Outbound)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5510AF-7450-5C8C-33EB-D4E14F50A729}"/>
              </a:ext>
            </a:extLst>
          </p:cNvPr>
          <p:cNvSpPr txBox="1"/>
          <p:nvPr/>
        </p:nvSpPr>
        <p:spPr>
          <a:xfrm>
            <a:off x="10849014" y="5722214"/>
            <a:ext cx="2815194" cy="107721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DEMAND</a:t>
            </a:r>
            <a:b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GENERATION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967D872-6960-6B7E-790A-ED851BD95E1F}"/>
              </a:ext>
            </a:extLst>
          </p:cNvPr>
          <p:cNvSpPr txBox="1">
            <a:spLocks/>
          </p:cNvSpPr>
          <p:nvPr/>
        </p:nvSpPr>
        <p:spPr>
          <a:xfrm>
            <a:off x="15017159" y="7054854"/>
            <a:ext cx="2956258" cy="2363724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Creating a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demand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for your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Investors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and they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Engage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with you</a:t>
            </a:r>
          </a:p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(Inbound)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ECA987-7E78-2609-BAA4-ED95BBD84392}"/>
              </a:ext>
            </a:extLst>
          </p:cNvPr>
          <p:cNvSpPr txBox="1"/>
          <p:nvPr/>
        </p:nvSpPr>
        <p:spPr>
          <a:xfrm>
            <a:off x="14988305" y="6022544"/>
            <a:ext cx="3013967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ENGAGEMENT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9BB381D5-6803-47DC-51BA-55D22ECBA8C0}"/>
              </a:ext>
            </a:extLst>
          </p:cNvPr>
          <p:cNvSpPr txBox="1">
            <a:spLocks/>
          </p:cNvSpPr>
          <p:nvPr/>
        </p:nvSpPr>
        <p:spPr>
          <a:xfrm>
            <a:off x="19318126" y="7054854"/>
            <a:ext cx="2956258" cy="18410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Track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engagement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and target the right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 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at the right time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886E37-1B6F-21E9-04B9-BC885E80532B}"/>
              </a:ext>
            </a:extLst>
          </p:cNvPr>
          <p:cNvSpPr txBox="1"/>
          <p:nvPr/>
        </p:nvSpPr>
        <p:spPr>
          <a:xfrm>
            <a:off x="19546555" y="6022544"/>
            <a:ext cx="2499402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ANALYTICS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4E1057-523A-62E0-B66B-F419D470C0F1}"/>
              </a:ext>
            </a:extLst>
          </p:cNvPr>
          <p:cNvSpPr txBox="1"/>
          <p:nvPr/>
        </p:nvSpPr>
        <p:spPr>
          <a:xfrm>
            <a:off x="3409371" y="5134415"/>
            <a:ext cx="33855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D12668-98F6-77EF-EDC1-C015AAF5AD40}"/>
              </a:ext>
            </a:extLst>
          </p:cNvPr>
          <p:cNvSpPr txBox="1"/>
          <p:nvPr/>
        </p:nvSpPr>
        <p:spPr>
          <a:xfrm>
            <a:off x="7675758" y="5134415"/>
            <a:ext cx="41870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1FAC71-377F-DAB4-D978-3F1C177C9065}"/>
              </a:ext>
            </a:extLst>
          </p:cNvPr>
          <p:cNvSpPr txBox="1"/>
          <p:nvPr/>
        </p:nvSpPr>
        <p:spPr>
          <a:xfrm>
            <a:off x="11972259" y="5134415"/>
            <a:ext cx="433132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C8D8B9-D0F6-9D05-76CF-6BB1D60E2A1B}"/>
              </a:ext>
            </a:extLst>
          </p:cNvPr>
          <p:cNvSpPr txBox="1"/>
          <p:nvPr/>
        </p:nvSpPr>
        <p:spPr>
          <a:xfrm>
            <a:off x="16261548" y="5134415"/>
            <a:ext cx="461986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C37E2C-FC51-3FBA-4B43-81660ED1F7B7}"/>
              </a:ext>
            </a:extLst>
          </p:cNvPr>
          <p:cNvSpPr txBox="1"/>
          <p:nvPr/>
        </p:nvSpPr>
        <p:spPr>
          <a:xfrm>
            <a:off x="20570872" y="5134415"/>
            <a:ext cx="45076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412C24-8714-6CA7-D012-E756B360AF98}"/>
              </a:ext>
            </a:extLst>
          </p:cNvPr>
          <p:cNvSpPr txBox="1"/>
          <p:nvPr/>
        </p:nvSpPr>
        <p:spPr>
          <a:xfrm>
            <a:off x="2833091" y="11462722"/>
            <a:ext cx="1491114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START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97F5780-CC31-E135-2288-0E3B3BE0265D}"/>
              </a:ext>
            </a:extLst>
          </p:cNvPr>
          <p:cNvSpPr txBox="1"/>
          <p:nvPr/>
        </p:nvSpPr>
        <p:spPr>
          <a:xfrm>
            <a:off x="19389816" y="3276855"/>
            <a:ext cx="277992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INVESTMENT</a:t>
            </a:r>
          </a:p>
        </p:txBody>
      </p:sp>
      <p:sp>
        <p:nvSpPr>
          <p:cNvPr id="37" name="Shape 338">
            <a:extLst>
              <a:ext uri="{FF2B5EF4-FFF2-40B4-BE49-F238E27FC236}">
                <a16:creationId xmlns:a16="http://schemas.microsoft.com/office/drawing/2014/main" id="{987F3017-DEB3-564B-5134-0CD350B60A6D}"/>
              </a:ext>
            </a:extLst>
          </p:cNvPr>
          <p:cNvSpPr/>
          <p:nvPr/>
        </p:nvSpPr>
        <p:spPr>
          <a:xfrm>
            <a:off x="723552" y="636927"/>
            <a:ext cx="691375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GTM – Go To Market</a:t>
            </a:r>
          </a:p>
        </p:txBody>
      </p:sp>
      <p:sp>
        <p:nvSpPr>
          <p:cNvPr id="38" name="Shape 339">
            <a:extLst>
              <a:ext uri="{FF2B5EF4-FFF2-40B4-BE49-F238E27FC236}">
                <a16:creationId xmlns:a16="http://schemas.microsoft.com/office/drawing/2014/main" id="{6751ABFF-7E52-146D-E106-3EE61B99A99A}"/>
              </a:ext>
            </a:extLst>
          </p:cNvPr>
          <p:cNvSpPr/>
          <p:nvPr/>
        </p:nvSpPr>
        <p:spPr>
          <a:xfrm>
            <a:off x="723552" y="1605867"/>
            <a:ext cx="7319311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The REAL Plan – IF YOU ONLY DO ONE THING </a:t>
            </a:r>
          </a:p>
        </p:txBody>
      </p:sp>
    </p:spTree>
    <p:extLst>
      <p:ext uri="{BB962C8B-B14F-4D97-AF65-F5344CB8AC3E}">
        <p14:creationId xmlns:p14="http://schemas.microsoft.com/office/powerpoint/2010/main" val="786163105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22">
            <a:extLst>
              <a:ext uri="{FF2B5EF4-FFF2-40B4-BE49-F238E27FC236}">
                <a16:creationId xmlns:a16="http://schemas.microsoft.com/office/drawing/2014/main" id="{9F68D14D-D865-CBC1-E67D-808E287A6E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72347" y="4320291"/>
            <a:ext cx="4338217" cy="927064"/>
          </a:xfrm>
          <a:custGeom>
            <a:avLst/>
            <a:gdLst>
              <a:gd name="connsiteX0" fmla="*/ 0 w 4338217"/>
              <a:gd name="connsiteY0" fmla="*/ 774502 h 927064"/>
              <a:gd name="connsiteX1" fmla="*/ 37167 w 4338217"/>
              <a:gd name="connsiteY1" fmla="*/ 774502 h 927064"/>
              <a:gd name="connsiteX2" fmla="*/ 37167 w 4338217"/>
              <a:gd name="connsiteY2" fmla="*/ 927064 h 927064"/>
              <a:gd name="connsiteX3" fmla="*/ 0 w 4338217"/>
              <a:gd name="connsiteY3" fmla="*/ 927064 h 927064"/>
              <a:gd name="connsiteX4" fmla="*/ 4300967 w 4338217"/>
              <a:gd name="connsiteY4" fmla="*/ 576756 h 927064"/>
              <a:gd name="connsiteX5" fmla="*/ 4338217 w 4338217"/>
              <a:gd name="connsiteY5" fmla="*/ 576756 h 927064"/>
              <a:gd name="connsiteX6" fmla="*/ 4338217 w 4338217"/>
              <a:gd name="connsiteY6" fmla="*/ 729318 h 927064"/>
              <a:gd name="connsiteX7" fmla="*/ 4300967 w 4338217"/>
              <a:gd name="connsiteY7" fmla="*/ 729318 h 927064"/>
              <a:gd name="connsiteX8" fmla="*/ 0 w 4338217"/>
              <a:gd name="connsiteY8" fmla="*/ 472392 h 927064"/>
              <a:gd name="connsiteX9" fmla="*/ 37167 w 4338217"/>
              <a:gd name="connsiteY9" fmla="*/ 472392 h 927064"/>
              <a:gd name="connsiteX10" fmla="*/ 37167 w 4338217"/>
              <a:gd name="connsiteY10" fmla="*/ 624944 h 927064"/>
              <a:gd name="connsiteX11" fmla="*/ 0 w 4338217"/>
              <a:gd name="connsiteY11" fmla="*/ 624944 h 927064"/>
              <a:gd name="connsiteX12" fmla="*/ 4328010 w 4338217"/>
              <a:gd name="connsiteY12" fmla="*/ 269152 h 927064"/>
              <a:gd name="connsiteX13" fmla="*/ 4338151 w 4338217"/>
              <a:gd name="connsiteY13" fmla="*/ 349129 h 927064"/>
              <a:gd name="connsiteX14" fmla="*/ 4338151 w 4338217"/>
              <a:gd name="connsiteY14" fmla="*/ 421724 h 927064"/>
              <a:gd name="connsiteX15" fmla="*/ 4298854 w 4338217"/>
              <a:gd name="connsiteY15" fmla="*/ 421724 h 927064"/>
              <a:gd name="connsiteX16" fmla="*/ 4298854 w 4338217"/>
              <a:gd name="connsiteY16" fmla="*/ 349129 h 927064"/>
              <a:gd name="connsiteX17" fmla="*/ 4289981 w 4338217"/>
              <a:gd name="connsiteY17" fmla="*/ 276535 h 927064"/>
              <a:gd name="connsiteX18" fmla="*/ 49189 w 4338217"/>
              <a:gd name="connsiteY18" fmla="*/ 164788 h 927064"/>
              <a:gd name="connsiteX19" fmla="*/ 81162 w 4338217"/>
              <a:gd name="connsiteY19" fmla="*/ 186280 h 927064"/>
              <a:gd name="connsiteX20" fmla="*/ 35662 w 4338217"/>
              <a:gd name="connsiteY20" fmla="*/ 322817 h 927064"/>
              <a:gd name="connsiteX21" fmla="*/ 0 w 4338217"/>
              <a:gd name="connsiteY21" fmla="*/ 319024 h 927064"/>
              <a:gd name="connsiteX22" fmla="*/ 49189 w 4338217"/>
              <a:gd name="connsiteY22" fmla="*/ 164788 h 927064"/>
              <a:gd name="connsiteX23" fmla="*/ 4128982 w 4338217"/>
              <a:gd name="connsiteY23" fmla="*/ 27463 h 927064"/>
              <a:gd name="connsiteX24" fmla="*/ 4255793 w 4338217"/>
              <a:gd name="connsiteY24" fmla="*/ 122413 h 927064"/>
              <a:gd name="connsiteX25" fmla="*/ 4227476 w 4338217"/>
              <a:gd name="connsiteY25" fmla="*/ 147075 h 927064"/>
              <a:gd name="connsiteX26" fmla="*/ 4114208 w 4338217"/>
              <a:gd name="connsiteY26" fmla="*/ 61990 h 927064"/>
              <a:gd name="connsiteX27" fmla="*/ 3823084 w 4338217"/>
              <a:gd name="connsiteY27" fmla="*/ 0 h 927064"/>
              <a:gd name="connsiteX28" fmla="*/ 3975636 w 4338217"/>
              <a:gd name="connsiteY28" fmla="*/ 0 h 927064"/>
              <a:gd name="connsiteX29" fmla="*/ 3975636 w 4338217"/>
              <a:gd name="connsiteY29" fmla="*/ 37248 h 927064"/>
              <a:gd name="connsiteX30" fmla="*/ 3823084 w 4338217"/>
              <a:gd name="connsiteY30" fmla="*/ 37248 h 927064"/>
              <a:gd name="connsiteX31" fmla="*/ 3515479 w 4338217"/>
              <a:gd name="connsiteY31" fmla="*/ 0 h 927064"/>
              <a:gd name="connsiteX32" fmla="*/ 3668041 w 4338217"/>
              <a:gd name="connsiteY32" fmla="*/ 0 h 927064"/>
              <a:gd name="connsiteX33" fmla="*/ 3668041 w 4338217"/>
              <a:gd name="connsiteY33" fmla="*/ 37248 h 927064"/>
              <a:gd name="connsiteX34" fmla="*/ 3515479 w 4338217"/>
              <a:gd name="connsiteY34" fmla="*/ 37248 h 927064"/>
              <a:gd name="connsiteX35" fmla="*/ 3213366 w 4338217"/>
              <a:gd name="connsiteY35" fmla="*/ 0 h 927064"/>
              <a:gd name="connsiteX36" fmla="*/ 3365918 w 4338217"/>
              <a:gd name="connsiteY36" fmla="*/ 0 h 927064"/>
              <a:gd name="connsiteX37" fmla="*/ 3365918 w 4338217"/>
              <a:gd name="connsiteY37" fmla="*/ 37248 h 927064"/>
              <a:gd name="connsiteX38" fmla="*/ 3213366 w 4338217"/>
              <a:gd name="connsiteY38" fmla="*/ 37248 h 927064"/>
              <a:gd name="connsiteX39" fmla="*/ 2905762 w 4338217"/>
              <a:gd name="connsiteY39" fmla="*/ 0 h 927064"/>
              <a:gd name="connsiteX40" fmla="*/ 3058314 w 4338217"/>
              <a:gd name="connsiteY40" fmla="*/ 0 h 927064"/>
              <a:gd name="connsiteX41" fmla="*/ 3058314 w 4338217"/>
              <a:gd name="connsiteY41" fmla="*/ 37248 h 927064"/>
              <a:gd name="connsiteX42" fmla="*/ 2905762 w 4338217"/>
              <a:gd name="connsiteY42" fmla="*/ 37248 h 927064"/>
              <a:gd name="connsiteX43" fmla="*/ 2603652 w 4338217"/>
              <a:gd name="connsiteY43" fmla="*/ 0 h 927064"/>
              <a:gd name="connsiteX44" fmla="*/ 2756214 w 4338217"/>
              <a:gd name="connsiteY44" fmla="*/ 0 h 927064"/>
              <a:gd name="connsiteX45" fmla="*/ 2756214 w 4338217"/>
              <a:gd name="connsiteY45" fmla="*/ 37248 h 927064"/>
              <a:gd name="connsiteX46" fmla="*/ 2603652 w 4338217"/>
              <a:gd name="connsiteY46" fmla="*/ 37248 h 927064"/>
              <a:gd name="connsiteX47" fmla="*/ 2296047 w 4338217"/>
              <a:gd name="connsiteY47" fmla="*/ 0 h 927064"/>
              <a:gd name="connsiteX48" fmla="*/ 2448599 w 4338217"/>
              <a:gd name="connsiteY48" fmla="*/ 0 h 927064"/>
              <a:gd name="connsiteX49" fmla="*/ 2448599 w 4338217"/>
              <a:gd name="connsiteY49" fmla="*/ 37248 h 927064"/>
              <a:gd name="connsiteX50" fmla="*/ 2296047 w 4338217"/>
              <a:gd name="connsiteY50" fmla="*/ 37248 h 927064"/>
              <a:gd name="connsiteX51" fmla="*/ 1993934 w 4338217"/>
              <a:gd name="connsiteY51" fmla="*/ 0 h 927064"/>
              <a:gd name="connsiteX52" fmla="*/ 2146496 w 4338217"/>
              <a:gd name="connsiteY52" fmla="*/ 0 h 927064"/>
              <a:gd name="connsiteX53" fmla="*/ 2146496 w 4338217"/>
              <a:gd name="connsiteY53" fmla="*/ 37248 h 927064"/>
              <a:gd name="connsiteX54" fmla="*/ 1993934 w 4338217"/>
              <a:gd name="connsiteY54" fmla="*/ 37248 h 927064"/>
              <a:gd name="connsiteX55" fmla="*/ 1686330 w 4338217"/>
              <a:gd name="connsiteY55" fmla="*/ 0 h 927064"/>
              <a:gd name="connsiteX56" fmla="*/ 1838882 w 4338217"/>
              <a:gd name="connsiteY56" fmla="*/ 0 h 927064"/>
              <a:gd name="connsiteX57" fmla="*/ 1838882 w 4338217"/>
              <a:gd name="connsiteY57" fmla="*/ 37248 h 927064"/>
              <a:gd name="connsiteX58" fmla="*/ 1686330 w 4338217"/>
              <a:gd name="connsiteY58" fmla="*/ 37248 h 927064"/>
              <a:gd name="connsiteX59" fmla="*/ 1384220 w 4338217"/>
              <a:gd name="connsiteY59" fmla="*/ 0 h 927064"/>
              <a:gd name="connsiteX60" fmla="*/ 1536772 w 4338217"/>
              <a:gd name="connsiteY60" fmla="*/ 0 h 927064"/>
              <a:gd name="connsiteX61" fmla="*/ 1536772 w 4338217"/>
              <a:gd name="connsiteY61" fmla="*/ 37248 h 927064"/>
              <a:gd name="connsiteX62" fmla="*/ 1384220 w 4338217"/>
              <a:gd name="connsiteY62" fmla="*/ 37248 h 927064"/>
              <a:gd name="connsiteX63" fmla="*/ 1076616 w 4338217"/>
              <a:gd name="connsiteY63" fmla="*/ 0 h 927064"/>
              <a:gd name="connsiteX64" fmla="*/ 1229178 w 4338217"/>
              <a:gd name="connsiteY64" fmla="*/ 0 h 927064"/>
              <a:gd name="connsiteX65" fmla="*/ 1229178 w 4338217"/>
              <a:gd name="connsiteY65" fmla="*/ 37248 h 927064"/>
              <a:gd name="connsiteX66" fmla="*/ 1076616 w 4338217"/>
              <a:gd name="connsiteY66" fmla="*/ 37248 h 927064"/>
              <a:gd name="connsiteX67" fmla="*/ 774502 w 4338217"/>
              <a:gd name="connsiteY67" fmla="*/ 0 h 927064"/>
              <a:gd name="connsiteX68" fmla="*/ 927054 w 4338217"/>
              <a:gd name="connsiteY68" fmla="*/ 0 h 927064"/>
              <a:gd name="connsiteX69" fmla="*/ 927054 w 4338217"/>
              <a:gd name="connsiteY69" fmla="*/ 37248 h 927064"/>
              <a:gd name="connsiteX70" fmla="*/ 774502 w 4338217"/>
              <a:gd name="connsiteY70" fmla="*/ 37248 h 927064"/>
              <a:gd name="connsiteX71" fmla="*/ 466898 w 4338217"/>
              <a:gd name="connsiteY71" fmla="*/ 0 h 927064"/>
              <a:gd name="connsiteX72" fmla="*/ 619450 w 4338217"/>
              <a:gd name="connsiteY72" fmla="*/ 0 h 927064"/>
              <a:gd name="connsiteX73" fmla="*/ 619450 w 4338217"/>
              <a:gd name="connsiteY73" fmla="*/ 37248 h 927064"/>
              <a:gd name="connsiteX74" fmla="*/ 466898 w 4338217"/>
              <a:gd name="connsiteY74" fmla="*/ 37248 h 927064"/>
              <a:gd name="connsiteX75" fmla="*/ 314899 w 4338217"/>
              <a:gd name="connsiteY75" fmla="*/ 0 h 927064"/>
              <a:gd name="connsiteX76" fmla="*/ 317360 w 4338217"/>
              <a:gd name="connsiteY76" fmla="*/ 38122 h 927064"/>
              <a:gd name="connsiteX77" fmla="*/ 184475 w 4338217"/>
              <a:gd name="connsiteY77" fmla="*/ 81163 h 927064"/>
              <a:gd name="connsiteX78" fmla="*/ 164788 w 4338217"/>
              <a:gd name="connsiteY78" fmla="*/ 50419 h 927064"/>
              <a:gd name="connsiteX79" fmla="*/ 314899 w 4338217"/>
              <a:gd name="connsiteY79" fmla="*/ 0 h 9270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</a:cxnLst>
            <a:rect l="l" t="t" r="r" b="b"/>
            <a:pathLst>
              <a:path w="4338217" h="927064">
                <a:moveTo>
                  <a:pt x="0" y="774502"/>
                </a:moveTo>
                <a:lnTo>
                  <a:pt x="37167" y="774502"/>
                </a:lnTo>
                <a:lnTo>
                  <a:pt x="37167" y="927064"/>
                </a:lnTo>
                <a:lnTo>
                  <a:pt x="0" y="927064"/>
                </a:lnTo>
                <a:close/>
                <a:moveTo>
                  <a:pt x="4300967" y="576756"/>
                </a:moveTo>
                <a:lnTo>
                  <a:pt x="4338217" y="576756"/>
                </a:lnTo>
                <a:lnTo>
                  <a:pt x="4338217" y="729318"/>
                </a:lnTo>
                <a:lnTo>
                  <a:pt x="4300967" y="729318"/>
                </a:lnTo>
                <a:close/>
                <a:moveTo>
                  <a:pt x="0" y="472392"/>
                </a:moveTo>
                <a:lnTo>
                  <a:pt x="37167" y="472392"/>
                </a:lnTo>
                <a:lnTo>
                  <a:pt x="37167" y="624944"/>
                </a:lnTo>
                <a:lnTo>
                  <a:pt x="0" y="624944"/>
                </a:lnTo>
                <a:close/>
                <a:moveTo>
                  <a:pt x="4328010" y="269152"/>
                </a:moveTo>
                <a:cubicBezTo>
                  <a:pt x="4334348" y="294991"/>
                  <a:pt x="4338151" y="322060"/>
                  <a:pt x="4338151" y="349129"/>
                </a:cubicBezTo>
                <a:lnTo>
                  <a:pt x="4338151" y="421724"/>
                </a:lnTo>
                <a:lnTo>
                  <a:pt x="4298854" y="421724"/>
                </a:lnTo>
                <a:lnTo>
                  <a:pt x="4298854" y="349129"/>
                </a:lnTo>
                <a:cubicBezTo>
                  <a:pt x="4298854" y="325751"/>
                  <a:pt x="4296319" y="301143"/>
                  <a:pt x="4289981" y="276535"/>
                </a:cubicBezTo>
                <a:close/>
                <a:moveTo>
                  <a:pt x="49189" y="164788"/>
                </a:moveTo>
                <a:lnTo>
                  <a:pt x="81162" y="186280"/>
                </a:lnTo>
                <a:cubicBezTo>
                  <a:pt x="55338" y="228000"/>
                  <a:pt x="39351" y="273512"/>
                  <a:pt x="35662" y="322817"/>
                </a:cubicBezTo>
                <a:lnTo>
                  <a:pt x="0" y="319024"/>
                </a:lnTo>
                <a:cubicBezTo>
                  <a:pt x="3689" y="264662"/>
                  <a:pt x="22135" y="211565"/>
                  <a:pt x="49189" y="164788"/>
                </a:cubicBezTo>
                <a:close/>
                <a:moveTo>
                  <a:pt x="4128982" y="27463"/>
                </a:moveTo>
                <a:cubicBezTo>
                  <a:pt x="4178229" y="48426"/>
                  <a:pt x="4222551" y="81720"/>
                  <a:pt x="4255793" y="122413"/>
                </a:cubicBezTo>
                <a:lnTo>
                  <a:pt x="4227476" y="147075"/>
                </a:lnTo>
                <a:cubicBezTo>
                  <a:pt x="4196697" y="110082"/>
                  <a:pt x="4158530" y="81720"/>
                  <a:pt x="4114208" y="61990"/>
                </a:cubicBezTo>
                <a:close/>
                <a:moveTo>
                  <a:pt x="3823084" y="0"/>
                </a:moveTo>
                <a:lnTo>
                  <a:pt x="3975636" y="0"/>
                </a:lnTo>
                <a:lnTo>
                  <a:pt x="3975636" y="37248"/>
                </a:lnTo>
                <a:lnTo>
                  <a:pt x="3823084" y="37248"/>
                </a:lnTo>
                <a:close/>
                <a:moveTo>
                  <a:pt x="3515479" y="0"/>
                </a:moveTo>
                <a:lnTo>
                  <a:pt x="3668041" y="0"/>
                </a:lnTo>
                <a:lnTo>
                  <a:pt x="3668041" y="37248"/>
                </a:lnTo>
                <a:lnTo>
                  <a:pt x="3515479" y="37248"/>
                </a:lnTo>
                <a:close/>
                <a:moveTo>
                  <a:pt x="3213366" y="0"/>
                </a:moveTo>
                <a:lnTo>
                  <a:pt x="3365918" y="0"/>
                </a:lnTo>
                <a:lnTo>
                  <a:pt x="3365918" y="37248"/>
                </a:lnTo>
                <a:lnTo>
                  <a:pt x="3213366" y="37248"/>
                </a:lnTo>
                <a:close/>
                <a:moveTo>
                  <a:pt x="2905762" y="0"/>
                </a:moveTo>
                <a:lnTo>
                  <a:pt x="3058314" y="0"/>
                </a:lnTo>
                <a:lnTo>
                  <a:pt x="3058314" y="37248"/>
                </a:lnTo>
                <a:lnTo>
                  <a:pt x="2905762" y="37248"/>
                </a:lnTo>
                <a:close/>
                <a:moveTo>
                  <a:pt x="2603652" y="0"/>
                </a:moveTo>
                <a:lnTo>
                  <a:pt x="2756214" y="0"/>
                </a:lnTo>
                <a:lnTo>
                  <a:pt x="2756214" y="37248"/>
                </a:lnTo>
                <a:lnTo>
                  <a:pt x="2603652" y="37248"/>
                </a:lnTo>
                <a:close/>
                <a:moveTo>
                  <a:pt x="2296047" y="0"/>
                </a:moveTo>
                <a:lnTo>
                  <a:pt x="2448599" y="0"/>
                </a:lnTo>
                <a:lnTo>
                  <a:pt x="2448599" y="37248"/>
                </a:lnTo>
                <a:lnTo>
                  <a:pt x="2296047" y="37248"/>
                </a:lnTo>
                <a:close/>
                <a:moveTo>
                  <a:pt x="1993934" y="0"/>
                </a:moveTo>
                <a:lnTo>
                  <a:pt x="2146496" y="0"/>
                </a:lnTo>
                <a:lnTo>
                  <a:pt x="2146496" y="37248"/>
                </a:lnTo>
                <a:lnTo>
                  <a:pt x="1993934" y="37248"/>
                </a:lnTo>
                <a:close/>
                <a:moveTo>
                  <a:pt x="1686330" y="0"/>
                </a:moveTo>
                <a:lnTo>
                  <a:pt x="1838882" y="0"/>
                </a:lnTo>
                <a:lnTo>
                  <a:pt x="1838882" y="37248"/>
                </a:lnTo>
                <a:lnTo>
                  <a:pt x="1686330" y="37248"/>
                </a:lnTo>
                <a:close/>
                <a:moveTo>
                  <a:pt x="1384220" y="0"/>
                </a:moveTo>
                <a:lnTo>
                  <a:pt x="1536772" y="0"/>
                </a:lnTo>
                <a:lnTo>
                  <a:pt x="1536772" y="37248"/>
                </a:lnTo>
                <a:lnTo>
                  <a:pt x="1384220" y="37248"/>
                </a:lnTo>
                <a:close/>
                <a:moveTo>
                  <a:pt x="1076616" y="0"/>
                </a:moveTo>
                <a:lnTo>
                  <a:pt x="1229178" y="0"/>
                </a:lnTo>
                <a:lnTo>
                  <a:pt x="1229178" y="37248"/>
                </a:lnTo>
                <a:lnTo>
                  <a:pt x="1076616" y="37248"/>
                </a:lnTo>
                <a:close/>
                <a:moveTo>
                  <a:pt x="774502" y="0"/>
                </a:moveTo>
                <a:lnTo>
                  <a:pt x="927054" y="0"/>
                </a:lnTo>
                <a:lnTo>
                  <a:pt x="927054" y="37248"/>
                </a:lnTo>
                <a:lnTo>
                  <a:pt x="774502" y="37248"/>
                </a:lnTo>
                <a:close/>
                <a:moveTo>
                  <a:pt x="466898" y="0"/>
                </a:moveTo>
                <a:lnTo>
                  <a:pt x="619450" y="0"/>
                </a:lnTo>
                <a:lnTo>
                  <a:pt x="619450" y="37248"/>
                </a:lnTo>
                <a:lnTo>
                  <a:pt x="466898" y="37248"/>
                </a:lnTo>
                <a:close/>
                <a:moveTo>
                  <a:pt x="314899" y="0"/>
                </a:moveTo>
                <a:lnTo>
                  <a:pt x="317360" y="38122"/>
                </a:lnTo>
                <a:cubicBezTo>
                  <a:pt x="270604" y="41811"/>
                  <a:pt x="225078" y="56568"/>
                  <a:pt x="184475" y="81163"/>
                </a:cubicBezTo>
                <a:lnTo>
                  <a:pt x="164788" y="50419"/>
                </a:lnTo>
                <a:cubicBezTo>
                  <a:pt x="209083" y="22135"/>
                  <a:pt x="261991" y="4919"/>
                  <a:pt x="314899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4" name="Freeform: Shape 120">
            <a:extLst>
              <a:ext uri="{FF2B5EF4-FFF2-40B4-BE49-F238E27FC236}">
                <a16:creationId xmlns:a16="http://schemas.microsoft.com/office/drawing/2014/main" id="{BFBF636B-15A1-D2DC-0847-139AA9619A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5885" y="9796747"/>
            <a:ext cx="4343629" cy="1234709"/>
          </a:xfrm>
          <a:custGeom>
            <a:avLst/>
            <a:gdLst>
              <a:gd name="connsiteX0" fmla="*/ 3718716 w 4343629"/>
              <a:gd name="connsiteY0" fmla="*/ 1197459 h 1234709"/>
              <a:gd name="connsiteX1" fmla="*/ 3871278 w 4343629"/>
              <a:gd name="connsiteY1" fmla="*/ 1197459 h 1234709"/>
              <a:gd name="connsiteX2" fmla="*/ 3871278 w 4343629"/>
              <a:gd name="connsiteY2" fmla="*/ 1234709 h 1234709"/>
              <a:gd name="connsiteX3" fmla="*/ 3718716 w 4343629"/>
              <a:gd name="connsiteY3" fmla="*/ 1234709 h 1234709"/>
              <a:gd name="connsiteX4" fmla="*/ 3411112 w 4343629"/>
              <a:gd name="connsiteY4" fmla="*/ 1197459 h 1234709"/>
              <a:gd name="connsiteX5" fmla="*/ 3563664 w 4343629"/>
              <a:gd name="connsiteY5" fmla="*/ 1197459 h 1234709"/>
              <a:gd name="connsiteX6" fmla="*/ 3563664 w 4343629"/>
              <a:gd name="connsiteY6" fmla="*/ 1234709 h 1234709"/>
              <a:gd name="connsiteX7" fmla="*/ 3411112 w 4343629"/>
              <a:gd name="connsiteY7" fmla="*/ 1234709 h 1234709"/>
              <a:gd name="connsiteX8" fmla="*/ 3109002 w 4343629"/>
              <a:gd name="connsiteY8" fmla="*/ 1197459 h 1234709"/>
              <a:gd name="connsiteX9" fmla="*/ 3261564 w 4343629"/>
              <a:gd name="connsiteY9" fmla="*/ 1197459 h 1234709"/>
              <a:gd name="connsiteX10" fmla="*/ 3261564 w 4343629"/>
              <a:gd name="connsiteY10" fmla="*/ 1234709 h 1234709"/>
              <a:gd name="connsiteX11" fmla="*/ 3109002 w 4343629"/>
              <a:gd name="connsiteY11" fmla="*/ 1234709 h 1234709"/>
              <a:gd name="connsiteX12" fmla="*/ 2806889 w 4343629"/>
              <a:gd name="connsiteY12" fmla="*/ 1197459 h 1234709"/>
              <a:gd name="connsiteX13" fmla="*/ 2959441 w 4343629"/>
              <a:gd name="connsiteY13" fmla="*/ 1197459 h 1234709"/>
              <a:gd name="connsiteX14" fmla="*/ 2959441 w 4343629"/>
              <a:gd name="connsiteY14" fmla="*/ 1234709 h 1234709"/>
              <a:gd name="connsiteX15" fmla="*/ 2806889 w 4343629"/>
              <a:gd name="connsiteY15" fmla="*/ 1234709 h 1234709"/>
              <a:gd name="connsiteX16" fmla="*/ 2499285 w 4343629"/>
              <a:gd name="connsiteY16" fmla="*/ 1197459 h 1234709"/>
              <a:gd name="connsiteX17" fmla="*/ 2651837 w 4343629"/>
              <a:gd name="connsiteY17" fmla="*/ 1197459 h 1234709"/>
              <a:gd name="connsiteX18" fmla="*/ 2651837 w 4343629"/>
              <a:gd name="connsiteY18" fmla="*/ 1234709 h 1234709"/>
              <a:gd name="connsiteX19" fmla="*/ 2499285 w 4343629"/>
              <a:gd name="connsiteY19" fmla="*/ 1234709 h 1234709"/>
              <a:gd name="connsiteX20" fmla="*/ 2191680 w 4343629"/>
              <a:gd name="connsiteY20" fmla="*/ 1197459 h 1234709"/>
              <a:gd name="connsiteX21" fmla="*/ 2344242 w 4343629"/>
              <a:gd name="connsiteY21" fmla="*/ 1197459 h 1234709"/>
              <a:gd name="connsiteX22" fmla="*/ 2344242 w 4343629"/>
              <a:gd name="connsiteY22" fmla="*/ 1234709 h 1234709"/>
              <a:gd name="connsiteX23" fmla="*/ 2191680 w 4343629"/>
              <a:gd name="connsiteY23" fmla="*/ 1234709 h 1234709"/>
              <a:gd name="connsiteX24" fmla="*/ 1889570 w 4343629"/>
              <a:gd name="connsiteY24" fmla="*/ 1197459 h 1234709"/>
              <a:gd name="connsiteX25" fmla="*/ 2042122 w 4343629"/>
              <a:gd name="connsiteY25" fmla="*/ 1197459 h 1234709"/>
              <a:gd name="connsiteX26" fmla="*/ 2042122 w 4343629"/>
              <a:gd name="connsiteY26" fmla="*/ 1234709 h 1234709"/>
              <a:gd name="connsiteX27" fmla="*/ 1889570 w 4343629"/>
              <a:gd name="connsiteY27" fmla="*/ 1234709 h 1234709"/>
              <a:gd name="connsiteX28" fmla="*/ 1587457 w 4343629"/>
              <a:gd name="connsiteY28" fmla="*/ 1197459 h 1234709"/>
              <a:gd name="connsiteX29" fmla="*/ 1740009 w 4343629"/>
              <a:gd name="connsiteY29" fmla="*/ 1197459 h 1234709"/>
              <a:gd name="connsiteX30" fmla="*/ 1740009 w 4343629"/>
              <a:gd name="connsiteY30" fmla="*/ 1234709 h 1234709"/>
              <a:gd name="connsiteX31" fmla="*/ 1587457 w 4343629"/>
              <a:gd name="connsiteY31" fmla="*/ 1234709 h 1234709"/>
              <a:gd name="connsiteX32" fmla="*/ 1279853 w 4343629"/>
              <a:gd name="connsiteY32" fmla="*/ 1197459 h 1234709"/>
              <a:gd name="connsiteX33" fmla="*/ 1432415 w 4343629"/>
              <a:gd name="connsiteY33" fmla="*/ 1197459 h 1234709"/>
              <a:gd name="connsiteX34" fmla="*/ 1432415 w 4343629"/>
              <a:gd name="connsiteY34" fmla="*/ 1234709 h 1234709"/>
              <a:gd name="connsiteX35" fmla="*/ 1279853 w 4343629"/>
              <a:gd name="connsiteY35" fmla="*/ 1234709 h 1234709"/>
              <a:gd name="connsiteX36" fmla="*/ 977743 w 4343629"/>
              <a:gd name="connsiteY36" fmla="*/ 1197459 h 1234709"/>
              <a:gd name="connsiteX37" fmla="*/ 1130295 w 4343629"/>
              <a:gd name="connsiteY37" fmla="*/ 1197459 h 1234709"/>
              <a:gd name="connsiteX38" fmla="*/ 1130295 w 4343629"/>
              <a:gd name="connsiteY38" fmla="*/ 1234709 h 1234709"/>
              <a:gd name="connsiteX39" fmla="*/ 977743 w 4343629"/>
              <a:gd name="connsiteY39" fmla="*/ 1234709 h 1234709"/>
              <a:gd name="connsiteX40" fmla="*/ 670139 w 4343629"/>
              <a:gd name="connsiteY40" fmla="*/ 1197459 h 1234709"/>
              <a:gd name="connsiteX41" fmla="*/ 822701 w 4343629"/>
              <a:gd name="connsiteY41" fmla="*/ 1197459 h 1234709"/>
              <a:gd name="connsiteX42" fmla="*/ 822701 w 4343629"/>
              <a:gd name="connsiteY42" fmla="*/ 1234709 h 1234709"/>
              <a:gd name="connsiteX43" fmla="*/ 670139 w 4343629"/>
              <a:gd name="connsiteY43" fmla="*/ 1234709 h 1234709"/>
              <a:gd name="connsiteX44" fmla="*/ 368025 w 4343629"/>
              <a:gd name="connsiteY44" fmla="*/ 1197459 h 1234709"/>
              <a:gd name="connsiteX45" fmla="*/ 520577 w 4343629"/>
              <a:gd name="connsiteY45" fmla="*/ 1197459 h 1234709"/>
              <a:gd name="connsiteX46" fmla="*/ 520577 w 4343629"/>
              <a:gd name="connsiteY46" fmla="*/ 1234709 h 1234709"/>
              <a:gd name="connsiteX47" fmla="*/ 368025 w 4343629"/>
              <a:gd name="connsiteY47" fmla="*/ 1234709 h 1234709"/>
              <a:gd name="connsiteX48" fmla="*/ 4158631 w 4343629"/>
              <a:gd name="connsiteY48" fmla="*/ 1148025 h 1234709"/>
              <a:gd name="connsiteX49" fmla="*/ 4178859 w 4343629"/>
              <a:gd name="connsiteY49" fmla="*/ 1179528 h 1234709"/>
              <a:gd name="connsiteX50" fmla="*/ 4024623 w 4343629"/>
              <a:gd name="connsiteY50" fmla="*/ 1229205 h 1234709"/>
              <a:gd name="connsiteX51" fmla="*/ 4020830 w 4343629"/>
              <a:gd name="connsiteY51" fmla="*/ 1191644 h 1234709"/>
              <a:gd name="connsiteX52" fmla="*/ 4158631 w 4343629"/>
              <a:gd name="connsiteY52" fmla="*/ 1148025 h 1234709"/>
              <a:gd name="connsiteX53" fmla="*/ 110710 w 4343629"/>
              <a:gd name="connsiteY53" fmla="*/ 1082109 h 1234709"/>
              <a:gd name="connsiteX54" fmla="*/ 223978 w 4343629"/>
              <a:gd name="connsiteY54" fmla="*/ 1165961 h 1234709"/>
              <a:gd name="connsiteX55" fmla="*/ 207973 w 4343629"/>
              <a:gd name="connsiteY55" fmla="*/ 1201721 h 1234709"/>
              <a:gd name="connsiteX56" fmla="*/ 82393 w 4343629"/>
              <a:gd name="connsiteY56" fmla="*/ 1106771 h 1234709"/>
              <a:gd name="connsiteX57" fmla="*/ 4302526 w 4343629"/>
              <a:gd name="connsiteY57" fmla="*/ 917321 h 1234709"/>
              <a:gd name="connsiteX58" fmla="*/ 4338190 w 4343629"/>
              <a:gd name="connsiteY58" fmla="*/ 921012 h 1234709"/>
              <a:gd name="connsiteX59" fmla="*/ 4288999 w 4343629"/>
              <a:gd name="connsiteY59" fmla="*/ 1069893 h 1234709"/>
              <a:gd name="connsiteX60" fmla="*/ 4257024 w 4343629"/>
              <a:gd name="connsiteY60" fmla="*/ 1050206 h 1234709"/>
              <a:gd name="connsiteX61" fmla="*/ 4302526 w 4343629"/>
              <a:gd name="connsiteY61" fmla="*/ 917321 h 1234709"/>
              <a:gd name="connsiteX62" fmla="*/ 0 w 4343629"/>
              <a:gd name="connsiteY62" fmla="*/ 812954 h 1234709"/>
              <a:gd name="connsiteX63" fmla="*/ 39295 w 4343629"/>
              <a:gd name="connsiteY63" fmla="*/ 812954 h 1234709"/>
              <a:gd name="connsiteX64" fmla="*/ 39295 w 4343629"/>
              <a:gd name="connsiteY64" fmla="*/ 887545 h 1234709"/>
              <a:gd name="connsiteX65" fmla="*/ 48168 w 4343629"/>
              <a:gd name="connsiteY65" fmla="*/ 962137 h 1234709"/>
              <a:gd name="connsiteX66" fmla="*/ 11408 w 4343629"/>
              <a:gd name="connsiteY66" fmla="*/ 970987 h 1234709"/>
              <a:gd name="connsiteX67" fmla="*/ 0 w 4343629"/>
              <a:gd name="connsiteY67" fmla="*/ 887545 h 1234709"/>
              <a:gd name="connsiteX68" fmla="*/ 4306462 w 4343629"/>
              <a:gd name="connsiteY68" fmla="*/ 615208 h 1234709"/>
              <a:gd name="connsiteX69" fmla="*/ 4343629 w 4343629"/>
              <a:gd name="connsiteY69" fmla="*/ 615208 h 1234709"/>
              <a:gd name="connsiteX70" fmla="*/ 4343629 w 4343629"/>
              <a:gd name="connsiteY70" fmla="*/ 767760 h 1234709"/>
              <a:gd name="connsiteX71" fmla="*/ 4306462 w 4343629"/>
              <a:gd name="connsiteY71" fmla="*/ 767760 h 1234709"/>
              <a:gd name="connsiteX72" fmla="*/ 0 w 4343629"/>
              <a:gd name="connsiteY72" fmla="*/ 505350 h 1234709"/>
              <a:gd name="connsiteX73" fmla="*/ 37248 w 4343629"/>
              <a:gd name="connsiteY73" fmla="*/ 505350 h 1234709"/>
              <a:gd name="connsiteX74" fmla="*/ 37248 w 4343629"/>
              <a:gd name="connsiteY74" fmla="*/ 657912 h 1234709"/>
              <a:gd name="connsiteX75" fmla="*/ 0 w 4343629"/>
              <a:gd name="connsiteY75" fmla="*/ 657912 h 1234709"/>
              <a:gd name="connsiteX76" fmla="*/ 4306462 w 4343629"/>
              <a:gd name="connsiteY76" fmla="*/ 307604 h 1234709"/>
              <a:gd name="connsiteX77" fmla="*/ 4343629 w 4343629"/>
              <a:gd name="connsiteY77" fmla="*/ 307604 h 1234709"/>
              <a:gd name="connsiteX78" fmla="*/ 4343629 w 4343629"/>
              <a:gd name="connsiteY78" fmla="*/ 460156 h 1234709"/>
              <a:gd name="connsiteX79" fmla="*/ 4306462 w 4343629"/>
              <a:gd name="connsiteY79" fmla="*/ 460156 h 1234709"/>
              <a:gd name="connsiteX80" fmla="*/ 0 w 4343629"/>
              <a:gd name="connsiteY80" fmla="*/ 203240 h 1234709"/>
              <a:gd name="connsiteX81" fmla="*/ 37248 w 4343629"/>
              <a:gd name="connsiteY81" fmla="*/ 203240 h 1234709"/>
              <a:gd name="connsiteX82" fmla="*/ 37248 w 4343629"/>
              <a:gd name="connsiteY82" fmla="*/ 355792 h 1234709"/>
              <a:gd name="connsiteX83" fmla="*/ 0 w 4343629"/>
              <a:gd name="connsiteY83" fmla="*/ 355792 h 1234709"/>
              <a:gd name="connsiteX84" fmla="*/ 4306462 w 4343629"/>
              <a:gd name="connsiteY84" fmla="*/ 0 h 1234709"/>
              <a:gd name="connsiteX85" fmla="*/ 4343629 w 4343629"/>
              <a:gd name="connsiteY85" fmla="*/ 0 h 1234709"/>
              <a:gd name="connsiteX86" fmla="*/ 4343629 w 4343629"/>
              <a:gd name="connsiteY86" fmla="*/ 152562 h 1234709"/>
              <a:gd name="connsiteX87" fmla="*/ 4306462 w 4343629"/>
              <a:gd name="connsiteY87" fmla="*/ 152562 h 1234709"/>
              <a:gd name="connsiteX88" fmla="*/ 0 w 4343629"/>
              <a:gd name="connsiteY88" fmla="*/ 0 h 1234709"/>
              <a:gd name="connsiteX89" fmla="*/ 37248 w 4343629"/>
              <a:gd name="connsiteY89" fmla="*/ 0 h 1234709"/>
              <a:gd name="connsiteX90" fmla="*/ 37248 w 4343629"/>
              <a:gd name="connsiteY90" fmla="*/ 48137 h 1234709"/>
              <a:gd name="connsiteX91" fmla="*/ 0 w 4343629"/>
              <a:gd name="connsiteY91" fmla="*/ 48137 h 1234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4343629" h="1234709">
                <a:moveTo>
                  <a:pt x="3718716" y="1197459"/>
                </a:moveTo>
                <a:lnTo>
                  <a:pt x="3871278" y="1197459"/>
                </a:lnTo>
                <a:lnTo>
                  <a:pt x="3871278" y="1234709"/>
                </a:lnTo>
                <a:lnTo>
                  <a:pt x="3718716" y="1234709"/>
                </a:lnTo>
                <a:close/>
                <a:moveTo>
                  <a:pt x="3411112" y="1197459"/>
                </a:moveTo>
                <a:lnTo>
                  <a:pt x="3563664" y="1197459"/>
                </a:lnTo>
                <a:lnTo>
                  <a:pt x="3563664" y="1234709"/>
                </a:lnTo>
                <a:lnTo>
                  <a:pt x="3411112" y="1234709"/>
                </a:lnTo>
                <a:close/>
                <a:moveTo>
                  <a:pt x="3109002" y="1197459"/>
                </a:moveTo>
                <a:lnTo>
                  <a:pt x="3261564" y="1197459"/>
                </a:lnTo>
                <a:lnTo>
                  <a:pt x="3261564" y="1234709"/>
                </a:lnTo>
                <a:lnTo>
                  <a:pt x="3109002" y="1234709"/>
                </a:lnTo>
                <a:close/>
                <a:moveTo>
                  <a:pt x="2806889" y="1197459"/>
                </a:moveTo>
                <a:lnTo>
                  <a:pt x="2959441" y="1197459"/>
                </a:lnTo>
                <a:lnTo>
                  <a:pt x="2959441" y="1234709"/>
                </a:lnTo>
                <a:lnTo>
                  <a:pt x="2806889" y="1234709"/>
                </a:lnTo>
                <a:close/>
                <a:moveTo>
                  <a:pt x="2499285" y="1197459"/>
                </a:moveTo>
                <a:lnTo>
                  <a:pt x="2651837" y="1197459"/>
                </a:lnTo>
                <a:lnTo>
                  <a:pt x="2651837" y="1234709"/>
                </a:lnTo>
                <a:lnTo>
                  <a:pt x="2499285" y="1234709"/>
                </a:lnTo>
                <a:close/>
                <a:moveTo>
                  <a:pt x="2191680" y="1197459"/>
                </a:moveTo>
                <a:lnTo>
                  <a:pt x="2344242" y="1197459"/>
                </a:lnTo>
                <a:lnTo>
                  <a:pt x="2344242" y="1234709"/>
                </a:lnTo>
                <a:lnTo>
                  <a:pt x="2191680" y="1234709"/>
                </a:lnTo>
                <a:close/>
                <a:moveTo>
                  <a:pt x="1889570" y="1197459"/>
                </a:moveTo>
                <a:lnTo>
                  <a:pt x="2042122" y="1197459"/>
                </a:lnTo>
                <a:lnTo>
                  <a:pt x="2042122" y="1234709"/>
                </a:lnTo>
                <a:lnTo>
                  <a:pt x="1889570" y="1234709"/>
                </a:lnTo>
                <a:close/>
                <a:moveTo>
                  <a:pt x="1587457" y="1197459"/>
                </a:moveTo>
                <a:lnTo>
                  <a:pt x="1740009" y="1197459"/>
                </a:lnTo>
                <a:lnTo>
                  <a:pt x="1740009" y="1234709"/>
                </a:lnTo>
                <a:lnTo>
                  <a:pt x="1587457" y="1234709"/>
                </a:lnTo>
                <a:close/>
                <a:moveTo>
                  <a:pt x="1279853" y="1197459"/>
                </a:moveTo>
                <a:lnTo>
                  <a:pt x="1432415" y="1197459"/>
                </a:lnTo>
                <a:lnTo>
                  <a:pt x="1432415" y="1234709"/>
                </a:lnTo>
                <a:lnTo>
                  <a:pt x="1279853" y="1234709"/>
                </a:lnTo>
                <a:close/>
                <a:moveTo>
                  <a:pt x="977743" y="1197459"/>
                </a:moveTo>
                <a:lnTo>
                  <a:pt x="1130295" y="1197459"/>
                </a:lnTo>
                <a:lnTo>
                  <a:pt x="1130295" y="1234709"/>
                </a:lnTo>
                <a:lnTo>
                  <a:pt x="977743" y="1234709"/>
                </a:lnTo>
                <a:close/>
                <a:moveTo>
                  <a:pt x="670139" y="1197459"/>
                </a:moveTo>
                <a:lnTo>
                  <a:pt x="822701" y="1197459"/>
                </a:lnTo>
                <a:lnTo>
                  <a:pt x="822701" y="1234709"/>
                </a:lnTo>
                <a:lnTo>
                  <a:pt x="670139" y="1234709"/>
                </a:lnTo>
                <a:close/>
                <a:moveTo>
                  <a:pt x="368025" y="1197459"/>
                </a:moveTo>
                <a:lnTo>
                  <a:pt x="520577" y="1197459"/>
                </a:lnTo>
                <a:lnTo>
                  <a:pt x="520577" y="1234709"/>
                </a:lnTo>
                <a:lnTo>
                  <a:pt x="368025" y="1234709"/>
                </a:lnTo>
                <a:close/>
                <a:moveTo>
                  <a:pt x="4158631" y="1148025"/>
                </a:moveTo>
                <a:lnTo>
                  <a:pt x="4178859" y="1179528"/>
                </a:lnTo>
                <a:cubicBezTo>
                  <a:pt x="4132082" y="1207396"/>
                  <a:pt x="4078985" y="1224359"/>
                  <a:pt x="4024623" y="1229205"/>
                </a:cubicBezTo>
                <a:lnTo>
                  <a:pt x="4020830" y="1191644"/>
                </a:lnTo>
                <a:cubicBezTo>
                  <a:pt x="4070135" y="1186798"/>
                  <a:pt x="4116911" y="1173470"/>
                  <a:pt x="4158631" y="1148025"/>
                </a:cubicBezTo>
                <a:close/>
                <a:moveTo>
                  <a:pt x="110710" y="1082109"/>
                </a:moveTo>
                <a:cubicBezTo>
                  <a:pt x="140258" y="1117869"/>
                  <a:pt x="179656" y="1147464"/>
                  <a:pt x="223978" y="1165961"/>
                </a:cubicBezTo>
                <a:lnTo>
                  <a:pt x="207973" y="1201721"/>
                </a:lnTo>
                <a:cubicBezTo>
                  <a:pt x="159957" y="1179525"/>
                  <a:pt x="115635" y="1147464"/>
                  <a:pt x="82393" y="1106771"/>
                </a:cubicBezTo>
                <a:close/>
                <a:moveTo>
                  <a:pt x="4302526" y="917321"/>
                </a:moveTo>
                <a:lnTo>
                  <a:pt x="4338190" y="921012"/>
                </a:lnTo>
                <a:cubicBezTo>
                  <a:pt x="4334501" y="972690"/>
                  <a:pt x="4317284" y="1025598"/>
                  <a:pt x="4288999" y="1069893"/>
                </a:cubicBezTo>
                <a:lnTo>
                  <a:pt x="4257024" y="1050206"/>
                </a:lnTo>
                <a:cubicBezTo>
                  <a:pt x="4282850" y="1009602"/>
                  <a:pt x="4297607" y="964077"/>
                  <a:pt x="4302526" y="917321"/>
                </a:cubicBezTo>
                <a:close/>
                <a:moveTo>
                  <a:pt x="0" y="812954"/>
                </a:moveTo>
                <a:lnTo>
                  <a:pt x="39295" y="812954"/>
                </a:lnTo>
                <a:lnTo>
                  <a:pt x="39295" y="887545"/>
                </a:lnTo>
                <a:cubicBezTo>
                  <a:pt x="39295" y="912831"/>
                  <a:pt x="41830" y="938116"/>
                  <a:pt x="48168" y="962137"/>
                </a:cubicBezTo>
                <a:lnTo>
                  <a:pt x="11408" y="970987"/>
                </a:lnTo>
                <a:cubicBezTo>
                  <a:pt x="5071" y="944437"/>
                  <a:pt x="0" y="916623"/>
                  <a:pt x="0" y="887545"/>
                </a:cubicBezTo>
                <a:close/>
                <a:moveTo>
                  <a:pt x="4306462" y="615208"/>
                </a:moveTo>
                <a:lnTo>
                  <a:pt x="4343629" y="615208"/>
                </a:lnTo>
                <a:lnTo>
                  <a:pt x="4343629" y="767760"/>
                </a:lnTo>
                <a:lnTo>
                  <a:pt x="4306462" y="767760"/>
                </a:lnTo>
                <a:close/>
                <a:moveTo>
                  <a:pt x="0" y="505350"/>
                </a:moveTo>
                <a:lnTo>
                  <a:pt x="37248" y="505350"/>
                </a:lnTo>
                <a:lnTo>
                  <a:pt x="37248" y="657912"/>
                </a:lnTo>
                <a:lnTo>
                  <a:pt x="0" y="657912"/>
                </a:lnTo>
                <a:close/>
                <a:moveTo>
                  <a:pt x="4306462" y="307604"/>
                </a:moveTo>
                <a:lnTo>
                  <a:pt x="4343629" y="307604"/>
                </a:lnTo>
                <a:lnTo>
                  <a:pt x="4343629" y="460156"/>
                </a:lnTo>
                <a:lnTo>
                  <a:pt x="4306462" y="460156"/>
                </a:lnTo>
                <a:close/>
                <a:moveTo>
                  <a:pt x="0" y="203240"/>
                </a:moveTo>
                <a:lnTo>
                  <a:pt x="37248" y="203240"/>
                </a:lnTo>
                <a:lnTo>
                  <a:pt x="37248" y="355792"/>
                </a:lnTo>
                <a:lnTo>
                  <a:pt x="0" y="355792"/>
                </a:lnTo>
                <a:close/>
                <a:moveTo>
                  <a:pt x="4306462" y="0"/>
                </a:moveTo>
                <a:lnTo>
                  <a:pt x="4343629" y="0"/>
                </a:lnTo>
                <a:lnTo>
                  <a:pt x="4343629" y="152562"/>
                </a:lnTo>
                <a:lnTo>
                  <a:pt x="4306462" y="152562"/>
                </a:lnTo>
                <a:close/>
                <a:moveTo>
                  <a:pt x="0" y="0"/>
                </a:moveTo>
                <a:lnTo>
                  <a:pt x="37248" y="0"/>
                </a:lnTo>
                <a:lnTo>
                  <a:pt x="37248" y="48137"/>
                </a:lnTo>
                <a:lnTo>
                  <a:pt x="0" y="48137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endParaRPr lang="en-US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DD958CC9-8804-348A-22DF-A4D3BF3F2A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59424" y="9796747"/>
            <a:ext cx="38449" cy="1213940"/>
          </a:xfrm>
          <a:custGeom>
            <a:avLst/>
            <a:gdLst>
              <a:gd name="T0" fmla="*/ 31 w 32"/>
              <a:gd name="T1" fmla="*/ 974 h 975"/>
              <a:gd name="T2" fmla="*/ 0 w 32"/>
              <a:gd name="T3" fmla="*/ 974 h 975"/>
              <a:gd name="T4" fmla="*/ 0 w 32"/>
              <a:gd name="T5" fmla="*/ 0 h 975"/>
              <a:gd name="T6" fmla="*/ 31 w 32"/>
              <a:gd name="T7" fmla="*/ 0 h 975"/>
              <a:gd name="T8" fmla="*/ 31 w 32"/>
              <a:gd name="T9" fmla="*/ 974 h 9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" h="975">
                <a:moveTo>
                  <a:pt x="31" y="974"/>
                </a:moveTo>
                <a:lnTo>
                  <a:pt x="0" y="974"/>
                </a:lnTo>
                <a:lnTo>
                  <a:pt x="0" y="0"/>
                </a:lnTo>
                <a:lnTo>
                  <a:pt x="31" y="0"/>
                </a:lnTo>
                <a:lnTo>
                  <a:pt x="31" y="974"/>
                </a:lnTo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05A30641-76A6-1FB8-DC41-6D5E0061D2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1678" y="10790970"/>
            <a:ext cx="439435" cy="439435"/>
          </a:xfrm>
          <a:custGeom>
            <a:avLst/>
            <a:gdLst>
              <a:gd name="T0" fmla="*/ 353 w 354"/>
              <a:gd name="T1" fmla="*/ 177 h 354"/>
              <a:gd name="T2" fmla="*/ 353 w 354"/>
              <a:gd name="T3" fmla="*/ 177 h 354"/>
              <a:gd name="T4" fmla="*/ 176 w 354"/>
              <a:gd name="T5" fmla="*/ 353 h 354"/>
              <a:gd name="T6" fmla="*/ 176 w 354"/>
              <a:gd name="T7" fmla="*/ 353 h 354"/>
              <a:gd name="T8" fmla="*/ 0 w 354"/>
              <a:gd name="T9" fmla="*/ 177 h 354"/>
              <a:gd name="T10" fmla="*/ 0 w 354"/>
              <a:gd name="T11" fmla="*/ 177 h 354"/>
              <a:gd name="T12" fmla="*/ 176 w 354"/>
              <a:gd name="T13" fmla="*/ 0 h 354"/>
              <a:gd name="T14" fmla="*/ 176 w 354"/>
              <a:gd name="T15" fmla="*/ 0 h 354"/>
              <a:gd name="T16" fmla="*/ 353 w 354"/>
              <a:gd name="T17" fmla="*/ 177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54" h="354">
                <a:moveTo>
                  <a:pt x="353" y="177"/>
                </a:moveTo>
                <a:lnTo>
                  <a:pt x="353" y="177"/>
                </a:lnTo>
                <a:cubicBezTo>
                  <a:pt x="353" y="274"/>
                  <a:pt x="274" y="353"/>
                  <a:pt x="176" y="353"/>
                </a:cubicBezTo>
                <a:lnTo>
                  <a:pt x="176" y="353"/>
                </a:lnTo>
                <a:cubicBezTo>
                  <a:pt x="79" y="353"/>
                  <a:pt x="0" y="274"/>
                  <a:pt x="0" y="177"/>
                </a:cubicBezTo>
                <a:lnTo>
                  <a:pt x="0" y="177"/>
                </a:lnTo>
                <a:cubicBezTo>
                  <a:pt x="0" y="79"/>
                  <a:pt x="79" y="0"/>
                  <a:pt x="176" y="0"/>
                </a:cubicBezTo>
                <a:lnTo>
                  <a:pt x="176" y="0"/>
                </a:lnTo>
                <a:cubicBezTo>
                  <a:pt x="274" y="0"/>
                  <a:pt x="353" y="79"/>
                  <a:pt x="353" y="177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1">
            <a:extLst>
              <a:ext uri="{FF2B5EF4-FFF2-40B4-BE49-F238E27FC236}">
                <a16:creationId xmlns:a16="http://schemas.microsoft.com/office/drawing/2014/main" id="{60DCA8D0-C296-050A-8CD6-B09766B152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4994" y="5550709"/>
            <a:ext cx="3482521" cy="4251532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1 w 2794"/>
              <a:gd name="T7" fmla="*/ 3370 h 3411"/>
              <a:gd name="T8" fmla="*/ 321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5 w 2794"/>
              <a:gd name="T21" fmla="*/ 0 h 3411"/>
              <a:gd name="T22" fmla="*/ 1725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1 w 2794"/>
              <a:gd name="T31" fmla="*/ 0 h 3411"/>
              <a:gd name="T32" fmla="*/ 321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1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8" y="0"/>
                  <a:pt x="24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Freeform 12">
            <a:extLst>
              <a:ext uri="{FF2B5EF4-FFF2-40B4-BE49-F238E27FC236}">
                <a16:creationId xmlns:a16="http://schemas.microsoft.com/office/drawing/2014/main" id="{E7F52BA6-9B3B-69A4-19F9-103922EE6D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4027" y="5550709"/>
            <a:ext cx="3482521" cy="4251532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2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2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7 w 2794"/>
              <a:gd name="T25" fmla="*/ 239 h 3411"/>
              <a:gd name="T26" fmla="*/ 1397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2 w 2794"/>
              <a:gd name="T43" fmla="*/ 3410 h 3411"/>
              <a:gd name="T44" fmla="*/ 2472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2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2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2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1" y="239"/>
                  <a:pt x="1397" y="239"/>
                </a:cubicBezTo>
                <a:lnTo>
                  <a:pt x="1397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5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5" y="3410"/>
                  <a:pt x="322" y="3410"/>
                </a:cubicBezTo>
                <a:lnTo>
                  <a:pt x="2472" y="3410"/>
                </a:lnTo>
                <a:lnTo>
                  <a:pt x="2472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2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Freeform 13">
            <a:extLst>
              <a:ext uri="{FF2B5EF4-FFF2-40B4-BE49-F238E27FC236}">
                <a16:creationId xmlns:a16="http://schemas.microsoft.com/office/drawing/2014/main" id="{7F29423F-CED8-2663-007E-E10F04273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10781" y="5039865"/>
            <a:ext cx="763520" cy="763520"/>
          </a:xfrm>
          <a:custGeom>
            <a:avLst/>
            <a:gdLst>
              <a:gd name="T0" fmla="*/ 306 w 612"/>
              <a:gd name="T1" fmla="*/ 0 h 611"/>
              <a:gd name="T2" fmla="*/ 306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6 w 612"/>
              <a:gd name="T9" fmla="*/ 610 h 611"/>
              <a:gd name="T10" fmla="*/ 306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6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6" y="0"/>
                </a:moveTo>
                <a:lnTo>
                  <a:pt x="306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6" y="610"/>
                </a:cubicBezTo>
                <a:lnTo>
                  <a:pt x="306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6" y="0"/>
                </a:cubicBezTo>
              </a:path>
            </a:pathLst>
          </a:custGeom>
          <a:solidFill>
            <a:srgbClr val="D9D9D9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Freeform 14">
            <a:extLst>
              <a:ext uri="{FF2B5EF4-FFF2-40B4-BE49-F238E27FC236}">
                <a16:creationId xmlns:a16="http://schemas.microsoft.com/office/drawing/2014/main" id="{3C19FC0B-0BA0-7BFB-DA67-A5773B579B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595" y="5550709"/>
            <a:ext cx="3477030" cy="4251532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1 w 2793"/>
              <a:gd name="T5" fmla="*/ 3370 h 3411"/>
              <a:gd name="T6" fmla="*/ 321 w 2793"/>
              <a:gd name="T7" fmla="*/ 3370 h 3411"/>
              <a:gd name="T8" fmla="*/ 321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1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1 w 2793"/>
              <a:gd name="T31" fmla="*/ 0 h 3411"/>
              <a:gd name="T32" fmla="*/ 321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1 w 2793"/>
              <a:gd name="T41" fmla="*/ 3410 h 3411"/>
              <a:gd name="T42" fmla="*/ 2471 w 2793"/>
              <a:gd name="T43" fmla="*/ 3410 h 3411"/>
              <a:gd name="T44" fmla="*/ 2471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1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1" y="3370"/>
                </a:cubicBezTo>
                <a:lnTo>
                  <a:pt x="321" y="3370"/>
                </a:lnTo>
                <a:lnTo>
                  <a:pt x="321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1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80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1" y="0"/>
                </a:lnTo>
                <a:lnTo>
                  <a:pt x="321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1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15">
            <a:extLst>
              <a:ext uri="{FF2B5EF4-FFF2-40B4-BE49-F238E27FC236}">
                <a16:creationId xmlns:a16="http://schemas.microsoft.com/office/drawing/2014/main" id="{778E2DFD-8C56-E222-3989-1F3EF1830B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47565" y="5550709"/>
            <a:ext cx="3477027" cy="4251532"/>
          </a:xfrm>
          <a:custGeom>
            <a:avLst/>
            <a:gdLst>
              <a:gd name="T0" fmla="*/ 2751 w 2793"/>
              <a:gd name="T1" fmla="*/ 3089 h 3411"/>
              <a:gd name="T2" fmla="*/ 2751 w 2793"/>
              <a:gd name="T3" fmla="*/ 3089 h 3411"/>
              <a:gd name="T4" fmla="*/ 2470 w 2793"/>
              <a:gd name="T5" fmla="*/ 3370 h 3411"/>
              <a:gd name="T6" fmla="*/ 322 w 2793"/>
              <a:gd name="T7" fmla="*/ 3370 h 3411"/>
              <a:gd name="T8" fmla="*/ 322 w 2793"/>
              <a:gd name="T9" fmla="*/ 3370 h 3411"/>
              <a:gd name="T10" fmla="*/ 41 w 2793"/>
              <a:gd name="T11" fmla="*/ 3089 h 3411"/>
              <a:gd name="T12" fmla="*/ 41 w 2793"/>
              <a:gd name="T13" fmla="*/ 935 h 3411"/>
              <a:gd name="T14" fmla="*/ 2751 w 2793"/>
              <a:gd name="T15" fmla="*/ 935 h 3411"/>
              <a:gd name="T16" fmla="*/ 2751 w 2793"/>
              <a:gd name="T17" fmla="*/ 3089 h 3411"/>
              <a:gd name="T18" fmla="*/ 2470 w 2793"/>
              <a:gd name="T19" fmla="*/ 0 h 3411"/>
              <a:gd name="T20" fmla="*/ 1725 w 2793"/>
              <a:gd name="T21" fmla="*/ 0 h 3411"/>
              <a:gd name="T22" fmla="*/ 1725 w 2793"/>
              <a:gd name="T23" fmla="*/ 0 h 3411"/>
              <a:gd name="T24" fmla="*/ 1396 w 2793"/>
              <a:gd name="T25" fmla="*/ 239 h 3411"/>
              <a:gd name="T26" fmla="*/ 1396 w 2793"/>
              <a:gd name="T27" fmla="*/ 239 h 3411"/>
              <a:gd name="T28" fmla="*/ 1067 w 2793"/>
              <a:gd name="T29" fmla="*/ 0 h 3411"/>
              <a:gd name="T30" fmla="*/ 322 w 2793"/>
              <a:gd name="T31" fmla="*/ 0 h 3411"/>
              <a:gd name="T32" fmla="*/ 322 w 2793"/>
              <a:gd name="T33" fmla="*/ 0 h 3411"/>
              <a:gd name="T34" fmla="*/ 0 w 2793"/>
              <a:gd name="T35" fmla="*/ 321 h 3411"/>
              <a:gd name="T36" fmla="*/ 0 w 2793"/>
              <a:gd name="T37" fmla="*/ 3089 h 3411"/>
              <a:gd name="T38" fmla="*/ 0 w 2793"/>
              <a:gd name="T39" fmla="*/ 3089 h 3411"/>
              <a:gd name="T40" fmla="*/ 322 w 2793"/>
              <a:gd name="T41" fmla="*/ 3410 h 3411"/>
              <a:gd name="T42" fmla="*/ 2470 w 2793"/>
              <a:gd name="T43" fmla="*/ 3410 h 3411"/>
              <a:gd name="T44" fmla="*/ 2470 w 2793"/>
              <a:gd name="T45" fmla="*/ 3410 h 3411"/>
              <a:gd name="T46" fmla="*/ 2792 w 2793"/>
              <a:gd name="T47" fmla="*/ 3089 h 3411"/>
              <a:gd name="T48" fmla="*/ 2792 w 2793"/>
              <a:gd name="T49" fmla="*/ 321 h 3411"/>
              <a:gd name="T50" fmla="*/ 2792 w 2793"/>
              <a:gd name="T51" fmla="*/ 321 h 3411"/>
              <a:gd name="T52" fmla="*/ 2470 w 2793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3" h="3411">
                <a:moveTo>
                  <a:pt x="2751" y="3089"/>
                </a:moveTo>
                <a:lnTo>
                  <a:pt x="2751" y="3089"/>
                </a:lnTo>
                <a:cubicBezTo>
                  <a:pt x="2751" y="3244"/>
                  <a:pt x="2625" y="3370"/>
                  <a:pt x="2470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1" y="935"/>
                </a:lnTo>
                <a:lnTo>
                  <a:pt x="2751" y="3089"/>
                </a:lnTo>
                <a:close/>
                <a:moveTo>
                  <a:pt x="2470" y="0"/>
                </a:moveTo>
                <a:lnTo>
                  <a:pt x="1725" y="0"/>
                </a:lnTo>
                <a:lnTo>
                  <a:pt x="1725" y="0"/>
                </a:lnTo>
                <a:cubicBezTo>
                  <a:pt x="1679" y="139"/>
                  <a:pt x="1549" y="239"/>
                  <a:pt x="1396" y="239"/>
                </a:cubicBezTo>
                <a:lnTo>
                  <a:pt x="1396" y="239"/>
                </a:lnTo>
                <a:cubicBezTo>
                  <a:pt x="1242" y="239"/>
                  <a:pt x="1112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0" y="3410"/>
                </a:lnTo>
                <a:lnTo>
                  <a:pt x="2470" y="3410"/>
                </a:lnTo>
                <a:cubicBezTo>
                  <a:pt x="2648" y="3410"/>
                  <a:pt x="2792" y="3266"/>
                  <a:pt x="2792" y="3089"/>
                </a:cubicBezTo>
                <a:lnTo>
                  <a:pt x="2792" y="321"/>
                </a:lnTo>
                <a:lnTo>
                  <a:pt x="2792" y="321"/>
                </a:lnTo>
                <a:cubicBezTo>
                  <a:pt x="2792" y="145"/>
                  <a:pt x="2648" y="0"/>
                  <a:pt x="2470" y="0"/>
                </a:cubicBezTo>
                <a:close/>
              </a:path>
            </a:pathLst>
          </a:custGeom>
          <a:solidFill>
            <a:srgbClr val="D9D9D9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Freeform 16">
            <a:extLst>
              <a:ext uri="{FF2B5EF4-FFF2-40B4-BE49-F238E27FC236}">
                <a16:creationId xmlns:a16="http://schemas.microsoft.com/office/drawing/2014/main" id="{43A4CBFB-0035-56FE-8135-EC164F3708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40133" y="5550709"/>
            <a:ext cx="3482521" cy="4251532"/>
          </a:xfrm>
          <a:custGeom>
            <a:avLst/>
            <a:gdLst>
              <a:gd name="T0" fmla="*/ 2752 w 2794"/>
              <a:gd name="T1" fmla="*/ 3089 h 3411"/>
              <a:gd name="T2" fmla="*/ 2752 w 2794"/>
              <a:gd name="T3" fmla="*/ 3089 h 3411"/>
              <a:gd name="T4" fmla="*/ 2471 w 2794"/>
              <a:gd name="T5" fmla="*/ 3370 h 3411"/>
              <a:gd name="T6" fmla="*/ 322 w 2794"/>
              <a:gd name="T7" fmla="*/ 3370 h 3411"/>
              <a:gd name="T8" fmla="*/ 322 w 2794"/>
              <a:gd name="T9" fmla="*/ 3370 h 3411"/>
              <a:gd name="T10" fmla="*/ 41 w 2794"/>
              <a:gd name="T11" fmla="*/ 3089 h 3411"/>
              <a:gd name="T12" fmla="*/ 41 w 2794"/>
              <a:gd name="T13" fmla="*/ 935 h 3411"/>
              <a:gd name="T14" fmla="*/ 2752 w 2794"/>
              <a:gd name="T15" fmla="*/ 935 h 3411"/>
              <a:gd name="T16" fmla="*/ 2752 w 2794"/>
              <a:gd name="T17" fmla="*/ 3089 h 3411"/>
              <a:gd name="T18" fmla="*/ 2471 w 2794"/>
              <a:gd name="T19" fmla="*/ 0 h 3411"/>
              <a:gd name="T20" fmla="*/ 1726 w 2794"/>
              <a:gd name="T21" fmla="*/ 0 h 3411"/>
              <a:gd name="T22" fmla="*/ 1726 w 2794"/>
              <a:gd name="T23" fmla="*/ 0 h 3411"/>
              <a:gd name="T24" fmla="*/ 1396 w 2794"/>
              <a:gd name="T25" fmla="*/ 239 h 3411"/>
              <a:gd name="T26" fmla="*/ 1396 w 2794"/>
              <a:gd name="T27" fmla="*/ 239 h 3411"/>
              <a:gd name="T28" fmla="*/ 1067 w 2794"/>
              <a:gd name="T29" fmla="*/ 0 h 3411"/>
              <a:gd name="T30" fmla="*/ 322 w 2794"/>
              <a:gd name="T31" fmla="*/ 0 h 3411"/>
              <a:gd name="T32" fmla="*/ 322 w 2794"/>
              <a:gd name="T33" fmla="*/ 0 h 3411"/>
              <a:gd name="T34" fmla="*/ 0 w 2794"/>
              <a:gd name="T35" fmla="*/ 321 h 3411"/>
              <a:gd name="T36" fmla="*/ 0 w 2794"/>
              <a:gd name="T37" fmla="*/ 3089 h 3411"/>
              <a:gd name="T38" fmla="*/ 0 w 2794"/>
              <a:gd name="T39" fmla="*/ 3089 h 3411"/>
              <a:gd name="T40" fmla="*/ 322 w 2794"/>
              <a:gd name="T41" fmla="*/ 3410 h 3411"/>
              <a:gd name="T42" fmla="*/ 2471 w 2794"/>
              <a:gd name="T43" fmla="*/ 3410 h 3411"/>
              <a:gd name="T44" fmla="*/ 2471 w 2794"/>
              <a:gd name="T45" fmla="*/ 3410 h 3411"/>
              <a:gd name="T46" fmla="*/ 2793 w 2794"/>
              <a:gd name="T47" fmla="*/ 3089 h 3411"/>
              <a:gd name="T48" fmla="*/ 2793 w 2794"/>
              <a:gd name="T49" fmla="*/ 321 h 3411"/>
              <a:gd name="T50" fmla="*/ 2793 w 2794"/>
              <a:gd name="T51" fmla="*/ 321 h 3411"/>
              <a:gd name="T52" fmla="*/ 2471 w 2794"/>
              <a:gd name="T53" fmla="*/ 0 h 34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794" h="3411">
                <a:moveTo>
                  <a:pt x="2752" y="3089"/>
                </a:moveTo>
                <a:lnTo>
                  <a:pt x="2752" y="3089"/>
                </a:lnTo>
                <a:cubicBezTo>
                  <a:pt x="2752" y="3244"/>
                  <a:pt x="2626" y="3370"/>
                  <a:pt x="2471" y="3370"/>
                </a:cubicBezTo>
                <a:lnTo>
                  <a:pt x="322" y="3370"/>
                </a:lnTo>
                <a:lnTo>
                  <a:pt x="322" y="3370"/>
                </a:lnTo>
                <a:cubicBezTo>
                  <a:pt x="167" y="3370"/>
                  <a:pt x="41" y="3244"/>
                  <a:pt x="41" y="3089"/>
                </a:cubicBezTo>
                <a:lnTo>
                  <a:pt x="41" y="935"/>
                </a:lnTo>
                <a:lnTo>
                  <a:pt x="2752" y="935"/>
                </a:lnTo>
                <a:lnTo>
                  <a:pt x="2752" y="3089"/>
                </a:lnTo>
                <a:close/>
                <a:moveTo>
                  <a:pt x="2471" y="0"/>
                </a:moveTo>
                <a:lnTo>
                  <a:pt x="1726" y="0"/>
                </a:lnTo>
                <a:lnTo>
                  <a:pt x="1726" y="0"/>
                </a:lnTo>
                <a:cubicBezTo>
                  <a:pt x="1681" y="139"/>
                  <a:pt x="1550" y="239"/>
                  <a:pt x="1396" y="239"/>
                </a:cubicBezTo>
                <a:lnTo>
                  <a:pt x="1396" y="239"/>
                </a:lnTo>
                <a:cubicBezTo>
                  <a:pt x="1243" y="239"/>
                  <a:pt x="1113" y="139"/>
                  <a:pt x="1067" y="0"/>
                </a:cubicBezTo>
                <a:lnTo>
                  <a:pt x="322" y="0"/>
                </a:lnTo>
                <a:lnTo>
                  <a:pt x="322" y="0"/>
                </a:lnTo>
                <a:cubicBezTo>
                  <a:pt x="144" y="0"/>
                  <a:pt x="0" y="145"/>
                  <a:pt x="0" y="321"/>
                </a:cubicBezTo>
                <a:lnTo>
                  <a:pt x="0" y="3089"/>
                </a:lnTo>
                <a:lnTo>
                  <a:pt x="0" y="3089"/>
                </a:lnTo>
                <a:cubicBezTo>
                  <a:pt x="0" y="3266"/>
                  <a:pt x="144" y="3410"/>
                  <a:pt x="322" y="3410"/>
                </a:cubicBezTo>
                <a:lnTo>
                  <a:pt x="2471" y="3410"/>
                </a:lnTo>
                <a:lnTo>
                  <a:pt x="2471" y="3410"/>
                </a:lnTo>
                <a:cubicBezTo>
                  <a:pt x="2649" y="3410"/>
                  <a:pt x="2793" y="3266"/>
                  <a:pt x="2793" y="3089"/>
                </a:cubicBezTo>
                <a:lnTo>
                  <a:pt x="2793" y="321"/>
                </a:lnTo>
                <a:lnTo>
                  <a:pt x="2793" y="321"/>
                </a:lnTo>
                <a:cubicBezTo>
                  <a:pt x="2793" y="145"/>
                  <a:pt x="2649" y="0"/>
                  <a:pt x="247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Freeform 17">
            <a:extLst>
              <a:ext uri="{FF2B5EF4-FFF2-40B4-BE49-F238E27FC236}">
                <a16:creationId xmlns:a16="http://schemas.microsoft.com/office/drawing/2014/main" id="{068E0BAF-19ED-4610-6215-4E9463DFD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02381" y="5039865"/>
            <a:ext cx="763520" cy="763520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7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7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18">
            <a:extLst>
              <a:ext uri="{FF2B5EF4-FFF2-40B4-BE49-F238E27FC236}">
                <a16:creationId xmlns:a16="http://schemas.microsoft.com/office/drawing/2014/main" id="{9E0B5C53-3745-18ED-843C-C2B0A81E62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03352" y="5039865"/>
            <a:ext cx="763516" cy="763520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4" y="0"/>
                  <a:pt x="305" y="0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Freeform 19">
            <a:extLst>
              <a:ext uri="{FF2B5EF4-FFF2-40B4-BE49-F238E27FC236}">
                <a16:creationId xmlns:a16="http://schemas.microsoft.com/office/drawing/2014/main" id="{0B89438C-01A0-190E-A7B4-BF392F3F84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9813" y="5039865"/>
            <a:ext cx="763516" cy="763520"/>
          </a:xfrm>
          <a:custGeom>
            <a:avLst/>
            <a:gdLst>
              <a:gd name="T0" fmla="*/ 305 w 611"/>
              <a:gd name="T1" fmla="*/ 0 h 611"/>
              <a:gd name="T2" fmla="*/ 305 w 611"/>
              <a:gd name="T3" fmla="*/ 0 h 611"/>
              <a:gd name="T4" fmla="*/ 0 w 611"/>
              <a:gd name="T5" fmla="*/ 305 h 611"/>
              <a:gd name="T6" fmla="*/ 0 w 611"/>
              <a:gd name="T7" fmla="*/ 305 h 611"/>
              <a:gd name="T8" fmla="*/ 305 w 611"/>
              <a:gd name="T9" fmla="*/ 610 h 611"/>
              <a:gd name="T10" fmla="*/ 305 w 611"/>
              <a:gd name="T11" fmla="*/ 610 h 611"/>
              <a:gd name="T12" fmla="*/ 610 w 611"/>
              <a:gd name="T13" fmla="*/ 305 h 611"/>
              <a:gd name="T14" fmla="*/ 610 w 611"/>
              <a:gd name="T15" fmla="*/ 305 h 611"/>
              <a:gd name="T16" fmla="*/ 305 w 611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1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3" y="610"/>
                  <a:pt x="610" y="474"/>
                  <a:pt x="610" y="305"/>
                </a:cubicBezTo>
                <a:lnTo>
                  <a:pt x="610" y="305"/>
                </a:lnTo>
                <a:cubicBezTo>
                  <a:pt x="610" y="136"/>
                  <a:pt x="473" y="0"/>
                  <a:pt x="305" y="0"/>
                </a:cubicBezTo>
              </a:path>
            </a:pathLst>
          </a:custGeom>
          <a:solidFill>
            <a:srgbClr val="D9D9D9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Freeform 20">
            <a:extLst>
              <a:ext uri="{FF2B5EF4-FFF2-40B4-BE49-F238E27FC236}">
                <a16:creationId xmlns:a16="http://schemas.microsoft.com/office/drawing/2014/main" id="{CEDC1543-F8E3-C219-205F-D3326928A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417242" y="5039865"/>
            <a:ext cx="763520" cy="763520"/>
          </a:xfrm>
          <a:custGeom>
            <a:avLst/>
            <a:gdLst>
              <a:gd name="T0" fmla="*/ 305 w 612"/>
              <a:gd name="T1" fmla="*/ 0 h 611"/>
              <a:gd name="T2" fmla="*/ 305 w 612"/>
              <a:gd name="T3" fmla="*/ 0 h 611"/>
              <a:gd name="T4" fmla="*/ 0 w 612"/>
              <a:gd name="T5" fmla="*/ 305 h 611"/>
              <a:gd name="T6" fmla="*/ 0 w 612"/>
              <a:gd name="T7" fmla="*/ 305 h 611"/>
              <a:gd name="T8" fmla="*/ 305 w 612"/>
              <a:gd name="T9" fmla="*/ 610 h 611"/>
              <a:gd name="T10" fmla="*/ 305 w 612"/>
              <a:gd name="T11" fmla="*/ 610 h 611"/>
              <a:gd name="T12" fmla="*/ 611 w 612"/>
              <a:gd name="T13" fmla="*/ 305 h 611"/>
              <a:gd name="T14" fmla="*/ 611 w 612"/>
              <a:gd name="T15" fmla="*/ 305 h 611"/>
              <a:gd name="T16" fmla="*/ 305 w 612"/>
              <a:gd name="T17" fmla="*/ 0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2" h="611">
                <a:moveTo>
                  <a:pt x="305" y="0"/>
                </a:moveTo>
                <a:lnTo>
                  <a:pt x="305" y="0"/>
                </a:lnTo>
                <a:cubicBezTo>
                  <a:pt x="136" y="0"/>
                  <a:pt x="0" y="136"/>
                  <a:pt x="0" y="305"/>
                </a:cubicBezTo>
                <a:lnTo>
                  <a:pt x="0" y="305"/>
                </a:lnTo>
                <a:cubicBezTo>
                  <a:pt x="0" y="474"/>
                  <a:pt x="136" y="610"/>
                  <a:pt x="305" y="610"/>
                </a:cubicBezTo>
                <a:lnTo>
                  <a:pt x="305" y="610"/>
                </a:lnTo>
                <a:cubicBezTo>
                  <a:pt x="474" y="610"/>
                  <a:pt x="611" y="474"/>
                  <a:pt x="611" y="305"/>
                </a:cubicBezTo>
                <a:lnTo>
                  <a:pt x="611" y="305"/>
                </a:lnTo>
                <a:cubicBezTo>
                  <a:pt x="611" y="136"/>
                  <a:pt x="474" y="0"/>
                  <a:pt x="305" y="0"/>
                </a:cubicBezTo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7FC0765C-192C-37FD-4C1F-2D6893CD534D}"/>
              </a:ext>
            </a:extLst>
          </p:cNvPr>
          <p:cNvSpPr txBox="1">
            <a:spLocks/>
          </p:cNvSpPr>
          <p:nvPr/>
        </p:nvSpPr>
        <p:spPr>
          <a:xfrm>
            <a:off x="2103265" y="7054854"/>
            <a:ext cx="2956258" cy="1392176"/>
          </a:xfrm>
          <a:prstGeom prst="rect">
            <a:avLst/>
          </a:prstGeom>
          <a:solidFill>
            <a:schemeClr val="bg2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The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what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you do and the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why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you do it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B69FE3-10A9-9E76-FCFF-21A436E7FAA5}"/>
              </a:ext>
            </a:extLst>
          </p:cNvPr>
          <p:cNvSpPr txBox="1"/>
          <p:nvPr/>
        </p:nvSpPr>
        <p:spPr>
          <a:xfrm>
            <a:off x="2321273" y="6022544"/>
            <a:ext cx="2520242" cy="584775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NARRATIVE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57108EC7-4640-4663-37B5-8051499D48E6}"/>
              </a:ext>
            </a:extLst>
          </p:cNvPr>
          <p:cNvSpPr txBox="1">
            <a:spLocks/>
          </p:cNvSpPr>
          <p:nvPr/>
        </p:nvSpPr>
        <p:spPr>
          <a:xfrm>
            <a:off x="6406982" y="7054854"/>
            <a:ext cx="2956258" cy="18410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Creating content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about the narrative for your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2516028B-1E4A-3371-1D53-24B98B7C6E04}"/>
              </a:ext>
            </a:extLst>
          </p:cNvPr>
          <p:cNvSpPr txBox="1">
            <a:spLocks/>
          </p:cNvSpPr>
          <p:nvPr/>
        </p:nvSpPr>
        <p:spPr>
          <a:xfrm>
            <a:off x="10707950" y="7054854"/>
            <a:ext cx="2956258" cy="2363724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Creating channels 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for the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 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to Engage with your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Narrative and Brand</a:t>
            </a:r>
            <a:endParaRPr lang="en-US" dirty="0">
              <a:solidFill>
                <a:schemeClr val="tx1"/>
              </a:solidFill>
              <a:latin typeface="Lato Light" panose="020F0502020204030203" pitchFamily="34" charset="0"/>
              <a:ea typeface="Lato Light" panose="020F0502020204030203" pitchFamily="34" charset="0"/>
              <a:cs typeface="Mukta ExtraLight" panose="020B0000000000000000" pitchFamily="34" charset="77"/>
            </a:endParaRPr>
          </a:p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(Outbound)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25510AF-7450-5C8C-33EB-D4E14F50A729}"/>
              </a:ext>
            </a:extLst>
          </p:cNvPr>
          <p:cNvSpPr txBox="1"/>
          <p:nvPr/>
        </p:nvSpPr>
        <p:spPr>
          <a:xfrm>
            <a:off x="11190456" y="6022544"/>
            <a:ext cx="1991251" cy="584775"/>
          </a:xfrm>
          <a:prstGeom prst="rect">
            <a:avLst/>
          </a:prstGeom>
          <a:solidFill>
            <a:srgbClr val="D9D9D9"/>
          </a:solidFill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DEMAND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8967D872-6960-6B7E-790A-ED851BD95E1F}"/>
              </a:ext>
            </a:extLst>
          </p:cNvPr>
          <p:cNvSpPr txBox="1">
            <a:spLocks/>
          </p:cNvSpPr>
          <p:nvPr/>
        </p:nvSpPr>
        <p:spPr>
          <a:xfrm>
            <a:off x="15017159" y="7054854"/>
            <a:ext cx="2956258" cy="2363724"/>
          </a:xfrm>
          <a:prstGeom prst="rect">
            <a:avLst/>
          </a:prstGeom>
          <a:solidFill>
            <a:srgbClr val="D9D9D9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Creating a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demand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for your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Investors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and they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Engage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with you</a:t>
            </a:r>
          </a:p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(Inbound)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5ECA987-7E78-2609-BAA4-ED95BBD84392}"/>
              </a:ext>
            </a:extLst>
          </p:cNvPr>
          <p:cNvSpPr txBox="1"/>
          <p:nvPr/>
        </p:nvSpPr>
        <p:spPr>
          <a:xfrm>
            <a:off x="14988305" y="6022544"/>
            <a:ext cx="3013967" cy="584775"/>
          </a:xfrm>
          <a:prstGeom prst="rect">
            <a:avLst/>
          </a:prstGeom>
          <a:solidFill>
            <a:srgbClr val="D9D9D9"/>
          </a:solidFill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ENGAGEMENT</a:t>
            </a:r>
          </a:p>
        </p:txBody>
      </p:sp>
      <p:sp>
        <p:nvSpPr>
          <p:cNvPr id="28" name="Subtitle 2">
            <a:extLst>
              <a:ext uri="{FF2B5EF4-FFF2-40B4-BE49-F238E27FC236}">
                <a16:creationId xmlns:a16="http://schemas.microsoft.com/office/drawing/2014/main" id="{9BB381D5-6803-47DC-51BA-55D22ECBA8C0}"/>
              </a:ext>
            </a:extLst>
          </p:cNvPr>
          <p:cNvSpPr txBox="1">
            <a:spLocks/>
          </p:cNvSpPr>
          <p:nvPr/>
        </p:nvSpPr>
        <p:spPr>
          <a:xfrm>
            <a:off x="19318126" y="7054854"/>
            <a:ext cx="2956258" cy="1841017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500"/>
              </a:lnSpc>
            </a:pP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Track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engagement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 and target the right </a:t>
            </a:r>
            <a:r>
              <a:rPr lang="en-US" b="1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Ideal Investor </a:t>
            </a:r>
            <a:r>
              <a:rPr lang="en-US" dirty="0">
                <a:solidFill>
                  <a:schemeClr val="tx1"/>
                </a:solidFill>
                <a:latin typeface="Lato Light" panose="020F0502020204030203" pitchFamily="34" charset="0"/>
                <a:ea typeface="Lato Light" panose="020F0502020204030203" pitchFamily="34" charset="0"/>
                <a:cs typeface="Mukta ExtraLight" panose="020B0000000000000000" pitchFamily="34" charset="77"/>
              </a:rPr>
              <a:t>at the right time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F886E37-1B6F-21E9-04B9-BC885E80532B}"/>
              </a:ext>
            </a:extLst>
          </p:cNvPr>
          <p:cNvSpPr txBox="1"/>
          <p:nvPr/>
        </p:nvSpPr>
        <p:spPr>
          <a:xfrm>
            <a:off x="19546555" y="6022544"/>
            <a:ext cx="2499402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ANALYTICS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F4E1057-523A-62E0-B66B-F419D470C0F1}"/>
              </a:ext>
            </a:extLst>
          </p:cNvPr>
          <p:cNvSpPr txBox="1"/>
          <p:nvPr/>
        </p:nvSpPr>
        <p:spPr>
          <a:xfrm>
            <a:off x="3409371" y="5134415"/>
            <a:ext cx="338554" cy="584775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0D12668-98F6-77EF-EDC1-C015AAF5AD40}"/>
              </a:ext>
            </a:extLst>
          </p:cNvPr>
          <p:cNvSpPr txBox="1"/>
          <p:nvPr/>
        </p:nvSpPr>
        <p:spPr>
          <a:xfrm>
            <a:off x="7675758" y="5134415"/>
            <a:ext cx="41870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1FAC71-377F-DAB4-D978-3F1C177C9065}"/>
              </a:ext>
            </a:extLst>
          </p:cNvPr>
          <p:cNvSpPr txBox="1"/>
          <p:nvPr/>
        </p:nvSpPr>
        <p:spPr>
          <a:xfrm>
            <a:off x="11972259" y="5134415"/>
            <a:ext cx="433132" cy="584775"/>
          </a:xfrm>
          <a:prstGeom prst="rect">
            <a:avLst/>
          </a:prstGeom>
          <a:solidFill>
            <a:srgbClr val="D9D9D9"/>
          </a:solidFill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7C8D8B9-D0F6-9D05-76CF-6BB1D60E2A1B}"/>
              </a:ext>
            </a:extLst>
          </p:cNvPr>
          <p:cNvSpPr txBox="1"/>
          <p:nvPr/>
        </p:nvSpPr>
        <p:spPr>
          <a:xfrm>
            <a:off x="16261548" y="5134415"/>
            <a:ext cx="461986" cy="584775"/>
          </a:xfrm>
          <a:prstGeom prst="rect">
            <a:avLst/>
          </a:prstGeom>
          <a:solidFill>
            <a:srgbClr val="D9D9D9"/>
          </a:solidFill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8C37E2C-FC51-3FBA-4B43-81660ED1F7B7}"/>
              </a:ext>
            </a:extLst>
          </p:cNvPr>
          <p:cNvSpPr txBox="1"/>
          <p:nvPr/>
        </p:nvSpPr>
        <p:spPr>
          <a:xfrm>
            <a:off x="20570872" y="5134415"/>
            <a:ext cx="450764" cy="584775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412C24-8714-6CA7-D012-E756B360AF98}"/>
              </a:ext>
            </a:extLst>
          </p:cNvPr>
          <p:cNvSpPr txBox="1"/>
          <p:nvPr/>
        </p:nvSpPr>
        <p:spPr>
          <a:xfrm>
            <a:off x="2833091" y="11462722"/>
            <a:ext cx="1491114" cy="584775"/>
          </a:xfrm>
          <a:prstGeom prst="rect">
            <a:avLst/>
          </a:prstGeom>
          <a:solidFill>
            <a:schemeClr val="bg2"/>
          </a:solidFill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START</a:t>
            </a:r>
          </a:p>
        </p:txBody>
      </p:sp>
      <p:sp>
        <p:nvSpPr>
          <p:cNvPr id="37" name="Shape 338">
            <a:extLst>
              <a:ext uri="{FF2B5EF4-FFF2-40B4-BE49-F238E27FC236}">
                <a16:creationId xmlns:a16="http://schemas.microsoft.com/office/drawing/2014/main" id="{987F3017-DEB3-564B-5134-0CD350B60A6D}"/>
              </a:ext>
            </a:extLst>
          </p:cNvPr>
          <p:cNvSpPr/>
          <p:nvPr/>
        </p:nvSpPr>
        <p:spPr>
          <a:xfrm>
            <a:off x="723552" y="636927"/>
            <a:ext cx="10905229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AGTM – Automated Go To Market</a:t>
            </a:r>
          </a:p>
        </p:txBody>
      </p:sp>
      <p:sp>
        <p:nvSpPr>
          <p:cNvPr id="38" name="Shape 339">
            <a:extLst>
              <a:ext uri="{FF2B5EF4-FFF2-40B4-BE49-F238E27FC236}">
                <a16:creationId xmlns:a16="http://schemas.microsoft.com/office/drawing/2014/main" id="{6751ABFF-7E52-146D-E106-3EE61B99A99A}"/>
              </a:ext>
            </a:extLst>
          </p:cNvPr>
          <p:cNvSpPr/>
          <p:nvPr/>
        </p:nvSpPr>
        <p:spPr>
          <a:xfrm>
            <a:off x="723552" y="1605867"/>
            <a:ext cx="5211363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Create A Marketing Echo Chamber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3B1DAC-84CE-670B-B46B-956ECA4F5F5E}"/>
              </a:ext>
            </a:extLst>
          </p:cNvPr>
          <p:cNvSpPr txBox="1"/>
          <p:nvPr/>
        </p:nvSpPr>
        <p:spPr>
          <a:xfrm>
            <a:off x="19389816" y="3276855"/>
            <a:ext cx="277992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INVESTMENT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4FD72EE-0527-09B1-1B55-2CA160B3876E}"/>
              </a:ext>
            </a:extLst>
          </p:cNvPr>
          <p:cNvSpPr txBox="1"/>
          <p:nvPr/>
        </p:nvSpPr>
        <p:spPr>
          <a:xfrm>
            <a:off x="6530802" y="5722214"/>
            <a:ext cx="2744662" cy="1077218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</a:t>
            </a:r>
            <a:b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</a:br>
            <a:r>
              <a:rPr lang="en-US" sz="3200" b="1" dirty="0">
                <a:solidFill>
                  <a:schemeClr val="bg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AWARENESS</a:t>
            </a:r>
          </a:p>
        </p:txBody>
      </p:sp>
    </p:spTree>
    <p:extLst>
      <p:ext uri="{BB962C8B-B14F-4D97-AF65-F5344CB8AC3E}">
        <p14:creationId xmlns:p14="http://schemas.microsoft.com/office/powerpoint/2010/main" val="1248428474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38">
            <a:extLst>
              <a:ext uri="{FF2B5EF4-FFF2-40B4-BE49-F238E27FC236}">
                <a16:creationId xmlns:a16="http://schemas.microsoft.com/office/drawing/2014/main" id="{987F3017-DEB3-564B-5134-0CD350B60A6D}"/>
              </a:ext>
            </a:extLst>
          </p:cNvPr>
          <p:cNvSpPr/>
          <p:nvPr/>
        </p:nvSpPr>
        <p:spPr>
          <a:xfrm>
            <a:off x="723552" y="636927"/>
            <a:ext cx="10001136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AGTM – Marketing Automation</a:t>
            </a:r>
          </a:p>
        </p:txBody>
      </p:sp>
      <p:sp>
        <p:nvSpPr>
          <p:cNvPr id="38" name="Shape 339">
            <a:extLst>
              <a:ext uri="{FF2B5EF4-FFF2-40B4-BE49-F238E27FC236}">
                <a16:creationId xmlns:a16="http://schemas.microsoft.com/office/drawing/2014/main" id="{6751ABFF-7E52-146D-E106-3EE61B99A99A}"/>
              </a:ext>
            </a:extLst>
          </p:cNvPr>
          <p:cNvSpPr/>
          <p:nvPr/>
        </p:nvSpPr>
        <p:spPr>
          <a:xfrm>
            <a:off x="723552" y="1605867"/>
            <a:ext cx="2484655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Feed the Funnel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56D2483-08D3-9E9F-8679-4B36C3F9014A}"/>
              </a:ext>
            </a:extLst>
          </p:cNvPr>
          <p:cNvSpPr/>
          <p:nvPr/>
        </p:nvSpPr>
        <p:spPr>
          <a:xfrm>
            <a:off x="3208207" y="3970866"/>
            <a:ext cx="2667660" cy="1337734"/>
          </a:xfrm>
          <a:prstGeom prst="rect">
            <a:avLst/>
          </a:prstGeom>
          <a:solidFill>
            <a:srgbClr val="D9D9D9"/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GB" sz="32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44" name="Arrow">
            <a:extLst>
              <a:ext uri="{FF2B5EF4-FFF2-40B4-BE49-F238E27FC236}">
                <a16:creationId xmlns:a16="http://schemas.microsoft.com/office/drawing/2014/main" id="{ABA0D6A9-18E4-3C68-8A83-EFBAB0DD71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0218" y="6351887"/>
            <a:ext cx="1236341" cy="850678"/>
          </a:xfrm>
          <a:prstGeom prst="rightArrow">
            <a:avLst>
              <a:gd name="adj1" fmla="val 50676"/>
              <a:gd name="adj2" fmla="val 58161"/>
            </a:avLst>
          </a:prstGeom>
          <a:solidFill>
            <a:schemeClr val="accent5"/>
          </a:solidFill>
          <a:ln>
            <a:noFill/>
          </a:ln>
        </p:spPr>
        <p:txBody>
          <a:bodyPr lIns="50787" tIns="50787" rIns="50787" bIns="50787" anchor="ctr"/>
          <a:lstStyle>
            <a:lvl1pPr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1pPr>
            <a:lvl2pPr marL="742950" indent="-285750"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2pPr>
            <a:lvl3pPr marL="1143000" indent="-228600"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3pPr>
            <a:lvl4pPr marL="1600200" indent="-228600"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4pPr>
            <a:lvl5pPr marL="2057400" indent="-228600"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5pPr>
            <a:lvl6pPr marL="25146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6pPr>
            <a:lvl7pPr marL="29718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7pPr>
            <a:lvl8pPr marL="34290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8pPr>
            <a:lvl9pPr marL="3886200" indent="-228600" defTabSz="8255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74808C"/>
                </a:solidFill>
                <a:latin typeface="Poppins" charset="0"/>
                <a:ea typeface="Poppins" charset="0"/>
                <a:cs typeface="Poppins" charset="0"/>
                <a:sym typeface="Poppins" charset="0"/>
              </a:defRPr>
            </a:lvl9pPr>
          </a:lstStyle>
          <a:p>
            <a:pPr algn="ctr" eaLnBrk="1"/>
            <a:endParaRPr lang="ru-RU" altLang="ru-RU" sz="3199">
              <a:solidFill>
                <a:srgbClr val="FFFFFF"/>
              </a:solidFill>
              <a:latin typeface="Helvetica Light" pitchFamily="2" charset="0"/>
              <a:ea typeface="Helvetica Light" pitchFamily="2" charset="0"/>
              <a:cs typeface="Helvetica Light" pitchFamily="2" charset="0"/>
              <a:sym typeface="Helvetica Light" pitchFamily="2" charset="0"/>
            </a:endParaRPr>
          </a:p>
        </p:txBody>
      </p:sp>
      <p:sp>
        <p:nvSpPr>
          <p:cNvPr id="46" name="Freeform 36">
            <a:extLst>
              <a:ext uri="{FF2B5EF4-FFF2-40B4-BE49-F238E27FC236}">
                <a16:creationId xmlns:a16="http://schemas.microsoft.com/office/drawing/2014/main" id="{B12311A3-B8E8-EA7A-21F8-113947A34357}"/>
              </a:ext>
            </a:extLst>
          </p:cNvPr>
          <p:cNvSpPr/>
          <p:nvPr/>
        </p:nvSpPr>
        <p:spPr>
          <a:xfrm>
            <a:off x="17796326" y="5878511"/>
            <a:ext cx="3287456" cy="1797483"/>
          </a:xfrm>
          <a:custGeom>
            <a:avLst/>
            <a:gdLst>
              <a:gd name="connsiteX0" fmla="*/ 0 w 3287456"/>
              <a:gd name="connsiteY0" fmla="*/ 0 h 1797483"/>
              <a:gd name="connsiteX1" fmla="*/ 54300 w 3287456"/>
              <a:gd name="connsiteY1" fmla="*/ 5209 h 1797483"/>
              <a:gd name="connsiteX2" fmla="*/ 3189056 w 3287456"/>
              <a:gd name="connsiteY2" fmla="*/ 280483 h 1797483"/>
              <a:gd name="connsiteX3" fmla="*/ 3189056 w 3287456"/>
              <a:gd name="connsiteY3" fmla="*/ 282565 h 1797483"/>
              <a:gd name="connsiteX4" fmla="*/ 3189852 w 3287456"/>
              <a:gd name="connsiteY4" fmla="*/ 282057 h 1797483"/>
              <a:gd name="connsiteX5" fmla="*/ 3287456 w 3287456"/>
              <a:gd name="connsiteY5" fmla="*/ 899434 h 1797483"/>
              <a:gd name="connsiteX6" fmla="*/ 3189852 w 3287456"/>
              <a:gd name="connsiteY6" fmla="*/ 1516811 h 1797483"/>
              <a:gd name="connsiteX7" fmla="*/ 3186864 w 3287456"/>
              <a:gd name="connsiteY7" fmla="*/ 1514906 h 1797483"/>
              <a:gd name="connsiteX8" fmla="*/ 3186864 w 3287456"/>
              <a:gd name="connsiteY8" fmla="*/ 1517175 h 1797483"/>
              <a:gd name="connsiteX9" fmla="*/ 52474 w 3287456"/>
              <a:gd name="connsiteY9" fmla="*/ 1792448 h 1797483"/>
              <a:gd name="connsiteX10" fmla="*/ 0 w 3287456"/>
              <a:gd name="connsiteY10" fmla="*/ 1797483 h 1797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287456" h="1797483">
                <a:moveTo>
                  <a:pt x="0" y="0"/>
                </a:moveTo>
                <a:lnTo>
                  <a:pt x="54300" y="5209"/>
                </a:lnTo>
                <a:cubicBezTo>
                  <a:pt x="1113602" y="102594"/>
                  <a:pt x="2167052" y="185021"/>
                  <a:pt x="3189056" y="280483"/>
                </a:cubicBezTo>
                <a:lnTo>
                  <a:pt x="3189056" y="282565"/>
                </a:lnTo>
                <a:lnTo>
                  <a:pt x="3189852" y="282057"/>
                </a:lnTo>
                <a:cubicBezTo>
                  <a:pt x="3243756" y="282057"/>
                  <a:pt x="3287456" y="558466"/>
                  <a:pt x="3287456" y="899434"/>
                </a:cubicBezTo>
                <a:cubicBezTo>
                  <a:pt x="3287456" y="1240402"/>
                  <a:pt x="3243756" y="1516811"/>
                  <a:pt x="3189852" y="1516811"/>
                </a:cubicBezTo>
                <a:lnTo>
                  <a:pt x="3186864" y="1514906"/>
                </a:lnTo>
                <a:lnTo>
                  <a:pt x="3186864" y="1517175"/>
                </a:lnTo>
                <a:cubicBezTo>
                  <a:pt x="2164860" y="1612637"/>
                  <a:pt x="1111592" y="1695064"/>
                  <a:pt x="52474" y="1792448"/>
                </a:cubicBezTo>
                <a:lnTo>
                  <a:pt x="0" y="1797483"/>
                </a:lnTo>
                <a:close/>
              </a:path>
            </a:pathLst>
          </a:custGeom>
          <a:solidFill>
            <a:schemeClr val="accent5"/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199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47" name="Freeform 35">
            <a:extLst>
              <a:ext uri="{FF2B5EF4-FFF2-40B4-BE49-F238E27FC236}">
                <a16:creationId xmlns:a16="http://schemas.microsoft.com/office/drawing/2014/main" id="{0EE1F82F-F7FA-B1E8-D122-DA49B6EF2D10}"/>
              </a:ext>
            </a:extLst>
          </p:cNvPr>
          <p:cNvSpPr/>
          <p:nvPr/>
        </p:nvSpPr>
        <p:spPr>
          <a:xfrm>
            <a:off x="14646260" y="5513396"/>
            <a:ext cx="3307790" cy="2527660"/>
          </a:xfrm>
          <a:custGeom>
            <a:avLst/>
            <a:gdLst>
              <a:gd name="connsiteX0" fmla="*/ 0 w 3307790"/>
              <a:gd name="connsiteY0" fmla="*/ 0 h 2527660"/>
              <a:gd name="connsiteX1" fmla="*/ 34509 w 3307790"/>
              <a:gd name="connsiteY1" fmla="*/ 5307 h 2527660"/>
              <a:gd name="connsiteX2" fmla="*/ 2409194 w 3307790"/>
              <a:gd name="connsiteY2" fmla="*/ 294043 h 2527660"/>
              <a:gd name="connsiteX3" fmla="*/ 3150066 w 3307790"/>
              <a:gd name="connsiteY3" fmla="*/ 365114 h 2527660"/>
              <a:gd name="connsiteX4" fmla="*/ 3150066 w 3307790"/>
              <a:gd name="connsiteY4" fmla="*/ 376011 h 2527660"/>
              <a:gd name="connsiteX5" fmla="*/ 3152096 w 3307790"/>
              <a:gd name="connsiteY5" fmla="*/ 374050 h 2527660"/>
              <a:gd name="connsiteX6" fmla="*/ 3166538 w 3307790"/>
              <a:gd name="connsiteY6" fmla="*/ 369432 h 2527660"/>
              <a:gd name="connsiteX7" fmla="*/ 3307790 w 3307790"/>
              <a:gd name="connsiteY7" fmla="*/ 1263755 h 2527660"/>
              <a:gd name="connsiteX8" fmla="*/ 3166538 w 3307790"/>
              <a:gd name="connsiteY8" fmla="*/ 2158078 h 2527660"/>
              <a:gd name="connsiteX9" fmla="*/ 3152096 w 3307790"/>
              <a:gd name="connsiteY9" fmla="*/ 2153461 h 2527660"/>
              <a:gd name="connsiteX10" fmla="*/ 3150066 w 3307790"/>
              <a:gd name="connsiteY10" fmla="*/ 2151500 h 2527660"/>
              <a:gd name="connsiteX11" fmla="*/ 3150066 w 3307790"/>
              <a:gd name="connsiteY11" fmla="*/ 2162597 h 2527660"/>
              <a:gd name="connsiteX12" fmla="*/ 2407501 w 3307790"/>
              <a:gd name="connsiteY12" fmla="*/ 2233843 h 2527660"/>
              <a:gd name="connsiteX13" fmla="*/ 33046 w 3307790"/>
              <a:gd name="connsiteY13" fmla="*/ 2522578 h 2527660"/>
              <a:gd name="connsiteX14" fmla="*/ 0 w 3307790"/>
              <a:gd name="connsiteY14" fmla="*/ 2527660 h 25276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307790" h="2527660">
                <a:moveTo>
                  <a:pt x="0" y="0"/>
                </a:moveTo>
                <a:lnTo>
                  <a:pt x="34509" y="5307"/>
                </a:lnTo>
                <a:cubicBezTo>
                  <a:pt x="818564" y="121775"/>
                  <a:pt x="1613725" y="214084"/>
                  <a:pt x="2409194" y="294043"/>
                </a:cubicBezTo>
                <a:lnTo>
                  <a:pt x="3150066" y="365114"/>
                </a:lnTo>
                <a:lnTo>
                  <a:pt x="3150066" y="376011"/>
                </a:lnTo>
                <a:lnTo>
                  <a:pt x="3152096" y="374050"/>
                </a:lnTo>
                <a:cubicBezTo>
                  <a:pt x="3156844" y="370996"/>
                  <a:pt x="3161662" y="369432"/>
                  <a:pt x="3166538" y="369432"/>
                </a:cubicBezTo>
                <a:cubicBezTo>
                  <a:pt x="3244550" y="369432"/>
                  <a:pt x="3307790" y="769834"/>
                  <a:pt x="3307790" y="1263755"/>
                </a:cubicBezTo>
                <a:cubicBezTo>
                  <a:pt x="3307790" y="1757676"/>
                  <a:pt x="3244550" y="2158078"/>
                  <a:pt x="3166538" y="2158078"/>
                </a:cubicBezTo>
                <a:cubicBezTo>
                  <a:pt x="3161662" y="2158078"/>
                  <a:pt x="3156844" y="2156514"/>
                  <a:pt x="3152096" y="2153461"/>
                </a:cubicBezTo>
                <a:lnTo>
                  <a:pt x="3150066" y="2151500"/>
                </a:lnTo>
                <a:lnTo>
                  <a:pt x="3150066" y="2162597"/>
                </a:lnTo>
                <a:lnTo>
                  <a:pt x="2407501" y="2233843"/>
                </a:lnTo>
                <a:cubicBezTo>
                  <a:pt x="1612160" y="2313802"/>
                  <a:pt x="817101" y="2406111"/>
                  <a:pt x="33046" y="2522578"/>
                </a:cubicBezTo>
                <a:lnTo>
                  <a:pt x="0" y="2527660"/>
                </a:lnTo>
                <a:close/>
              </a:path>
            </a:pathLst>
          </a:custGeom>
          <a:solidFill>
            <a:schemeClr val="accent4"/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199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48" name="Freeform 34">
            <a:extLst>
              <a:ext uri="{FF2B5EF4-FFF2-40B4-BE49-F238E27FC236}">
                <a16:creationId xmlns:a16="http://schemas.microsoft.com/office/drawing/2014/main" id="{8AAB30B5-10C9-92AB-64C8-7540639F46CA}"/>
              </a:ext>
            </a:extLst>
          </p:cNvPr>
          <p:cNvSpPr/>
          <p:nvPr/>
        </p:nvSpPr>
        <p:spPr>
          <a:xfrm>
            <a:off x="11496194" y="4996263"/>
            <a:ext cx="3310363" cy="3561776"/>
          </a:xfrm>
          <a:custGeom>
            <a:avLst/>
            <a:gdLst>
              <a:gd name="connsiteX0" fmla="*/ 0 w 3310363"/>
              <a:gd name="connsiteY0" fmla="*/ 0 h 3561776"/>
              <a:gd name="connsiteX1" fmla="*/ 49456 w 3310363"/>
              <a:gd name="connsiteY1" fmla="*/ 8559 h 3561776"/>
              <a:gd name="connsiteX2" fmla="*/ 2399460 w 3310363"/>
              <a:gd name="connsiteY2" fmla="*/ 401689 h 3561776"/>
              <a:gd name="connsiteX3" fmla="*/ 3150067 w 3310363"/>
              <a:gd name="connsiteY3" fmla="*/ 517133 h 3561776"/>
              <a:gd name="connsiteX4" fmla="*/ 3150067 w 3310363"/>
              <a:gd name="connsiteY4" fmla="*/ 541674 h 3561776"/>
              <a:gd name="connsiteX5" fmla="*/ 3151240 w 3310363"/>
              <a:gd name="connsiteY5" fmla="*/ 542810 h 3561776"/>
              <a:gd name="connsiteX6" fmla="*/ 3310363 w 3310363"/>
              <a:gd name="connsiteY6" fmla="*/ 1780963 h 3561776"/>
              <a:gd name="connsiteX7" fmla="*/ 3151240 w 3310363"/>
              <a:gd name="connsiteY7" fmla="*/ 3019117 h 3561776"/>
              <a:gd name="connsiteX8" fmla="*/ 3150067 w 3310363"/>
              <a:gd name="connsiteY8" fmla="*/ 3020252 h 3561776"/>
              <a:gd name="connsiteX9" fmla="*/ 3150067 w 3310363"/>
              <a:gd name="connsiteY9" fmla="*/ 3044793 h 3561776"/>
              <a:gd name="connsiteX10" fmla="*/ 2397883 w 3310363"/>
              <a:gd name="connsiteY10" fmla="*/ 3160463 h 3561776"/>
              <a:gd name="connsiteX11" fmla="*/ 47262 w 3310363"/>
              <a:gd name="connsiteY11" fmla="*/ 3553593 h 3561776"/>
              <a:gd name="connsiteX12" fmla="*/ 0 w 3310363"/>
              <a:gd name="connsiteY12" fmla="*/ 3561776 h 356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310363" h="3561776">
                <a:moveTo>
                  <a:pt x="0" y="0"/>
                </a:moveTo>
                <a:lnTo>
                  <a:pt x="49456" y="8559"/>
                </a:lnTo>
                <a:cubicBezTo>
                  <a:pt x="831043" y="142187"/>
                  <a:pt x="1614686" y="277081"/>
                  <a:pt x="2399460" y="401689"/>
                </a:cubicBezTo>
                <a:lnTo>
                  <a:pt x="3150067" y="517133"/>
                </a:lnTo>
                <a:lnTo>
                  <a:pt x="3150067" y="541674"/>
                </a:lnTo>
                <a:lnTo>
                  <a:pt x="3151240" y="542810"/>
                </a:lnTo>
                <a:cubicBezTo>
                  <a:pt x="3242052" y="660657"/>
                  <a:pt x="3310363" y="1170219"/>
                  <a:pt x="3310363" y="1780963"/>
                </a:cubicBezTo>
                <a:cubicBezTo>
                  <a:pt x="3310363" y="2391708"/>
                  <a:pt x="3242052" y="2901269"/>
                  <a:pt x="3151240" y="3019117"/>
                </a:cubicBezTo>
                <a:lnTo>
                  <a:pt x="3150067" y="3020252"/>
                </a:lnTo>
                <a:lnTo>
                  <a:pt x="3150067" y="3044793"/>
                </a:lnTo>
                <a:lnTo>
                  <a:pt x="2397883" y="3160463"/>
                </a:lnTo>
                <a:cubicBezTo>
                  <a:pt x="1612903" y="3285071"/>
                  <a:pt x="828849" y="3419965"/>
                  <a:pt x="47262" y="3553593"/>
                </a:cubicBezTo>
                <a:lnTo>
                  <a:pt x="0" y="3561776"/>
                </a:lnTo>
                <a:close/>
              </a:path>
            </a:pathLst>
          </a:custGeom>
          <a:solidFill>
            <a:schemeClr val="accent3"/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0" tIns="0" rIns="0" bIns="0" anchor="ctr">
            <a:noAutofit/>
          </a:bodyPr>
          <a:lstStyle/>
          <a:p>
            <a:endParaRPr sz="3199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49" name="Freeform 33">
            <a:extLst>
              <a:ext uri="{FF2B5EF4-FFF2-40B4-BE49-F238E27FC236}">
                <a16:creationId xmlns:a16="http://schemas.microsoft.com/office/drawing/2014/main" id="{AEFC2ACC-69CB-CBBF-E948-50661F709152}"/>
              </a:ext>
            </a:extLst>
          </p:cNvPr>
          <p:cNvSpPr/>
          <p:nvPr/>
        </p:nvSpPr>
        <p:spPr>
          <a:xfrm>
            <a:off x="8339478" y="4300200"/>
            <a:ext cx="3437630" cy="4953781"/>
          </a:xfrm>
          <a:custGeom>
            <a:avLst/>
            <a:gdLst>
              <a:gd name="connsiteX0" fmla="*/ 0 w 3437630"/>
              <a:gd name="connsiteY0" fmla="*/ 0 h 4953781"/>
              <a:gd name="connsiteX1" fmla="*/ 42528 w 3437630"/>
              <a:gd name="connsiteY1" fmla="*/ 14446 h 4953781"/>
              <a:gd name="connsiteX2" fmla="*/ 2407135 w 3437630"/>
              <a:gd name="connsiteY2" fmla="*/ 566347 h 4953781"/>
              <a:gd name="connsiteX3" fmla="*/ 3142593 w 3437630"/>
              <a:gd name="connsiteY3" fmla="*/ 693621 h 4953781"/>
              <a:gd name="connsiteX4" fmla="*/ 3156715 w 3437630"/>
              <a:gd name="connsiteY4" fmla="*/ 689098 h 4953781"/>
              <a:gd name="connsiteX5" fmla="*/ 3437630 w 3437630"/>
              <a:gd name="connsiteY5" fmla="*/ 2470603 h 4953781"/>
              <a:gd name="connsiteX6" fmla="*/ 3156715 w 3437630"/>
              <a:gd name="connsiteY6" fmla="*/ 4252108 h 4953781"/>
              <a:gd name="connsiteX7" fmla="*/ 3156714 w 3437630"/>
              <a:gd name="connsiteY7" fmla="*/ 4252108 h 4953781"/>
              <a:gd name="connsiteX8" fmla="*/ 3156714 w 3437630"/>
              <a:gd name="connsiteY8" fmla="*/ 4257840 h 4953781"/>
              <a:gd name="connsiteX9" fmla="*/ 2405364 w 3437630"/>
              <a:gd name="connsiteY9" fmla="*/ 4387932 h 4953781"/>
              <a:gd name="connsiteX10" fmla="*/ 41066 w 3437630"/>
              <a:gd name="connsiteY10" fmla="*/ 4939833 h 4953781"/>
              <a:gd name="connsiteX11" fmla="*/ 0 w 3437630"/>
              <a:gd name="connsiteY11" fmla="*/ 4953781 h 4953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37630" h="4953781">
                <a:moveTo>
                  <a:pt x="0" y="0"/>
                </a:moveTo>
                <a:lnTo>
                  <a:pt x="42528" y="14446"/>
                </a:lnTo>
                <a:cubicBezTo>
                  <a:pt x="816435" y="260603"/>
                  <a:pt x="1609266" y="423629"/>
                  <a:pt x="2407135" y="566347"/>
                </a:cubicBezTo>
                <a:lnTo>
                  <a:pt x="3142593" y="693621"/>
                </a:lnTo>
                <a:lnTo>
                  <a:pt x="3156715" y="689098"/>
                </a:lnTo>
                <a:cubicBezTo>
                  <a:pt x="3311860" y="689098"/>
                  <a:pt x="3437630" y="1486705"/>
                  <a:pt x="3437630" y="2470603"/>
                </a:cubicBezTo>
                <a:cubicBezTo>
                  <a:pt x="3437630" y="3454501"/>
                  <a:pt x="3311860" y="4252108"/>
                  <a:pt x="3156715" y="4252108"/>
                </a:cubicBezTo>
                <a:lnTo>
                  <a:pt x="3156714" y="4252108"/>
                </a:lnTo>
                <a:lnTo>
                  <a:pt x="3156714" y="4257840"/>
                </a:lnTo>
                <a:lnTo>
                  <a:pt x="2405364" y="4387932"/>
                </a:lnTo>
                <a:cubicBezTo>
                  <a:pt x="1607803" y="4530651"/>
                  <a:pt x="814973" y="4693677"/>
                  <a:pt x="41066" y="4939833"/>
                </a:cubicBezTo>
                <a:lnTo>
                  <a:pt x="0" y="4953781"/>
                </a:lnTo>
                <a:close/>
              </a:path>
            </a:pathLst>
          </a:custGeom>
          <a:solidFill>
            <a:schemeClr val="accent2"/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0" tIns="0" rIns="0" bIns="0" anchor="ctr">
            <a:noAutofit/>
          </a:bodyPr>
          <a:lstStyle/>
          <a:p>
            <a:endParaRPr sz="3199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0" name="Freeform 32">
            <a:extLst>
              <a:ext uri="{FF2B5EF4-FFF2-40B4-BE49-F238E27FC236}">
                <a16:creationId xmlns:a16="http://schemas.microsoft.com/office/drawing/2014/main" id="{70CE9E0D-6376-70A4-7893-8F445896F064}"/>
              </a:ext>
            </a:extLst>
          </p:cNvPr>
          <p:cNvSpPr/>
          <p:nvPr/>
        </p:nvSpPr>
        <p:spPr>
          <a:xfrm>
            <a:off x="5201809" y="2753092"/>
            <a:ext cx="3526506" cy="8069940"/>
          </a:xfrm>
          <a:custGeom>
            <a:avLst/>
            <a:gdLst>
              <a:gd name="connsiteX0" fmla="*/ 0 w 3526506"/>
              <a:gd name="connsiteY0" fmla="*/ 0 h 8069940"/>
              <a:gd name="connsiteX1" fmla="*/ 33529 w 3526506"/>
              <a:gd name="connsiteY1" fmla="*/ 0 h 8069940"/>
              <a:gd name="connsiteX2" fmla="*/ 363829 w 3526506"/>
              <a:gd name="connsiteY2" fmla="*/ 224802 h 8069940"/>
              <a:gd name="connsiteX3" fmla="*/ 2756743 w 3526506"/>
              <a:gd name="connsiteY3" fmla="*/ 1417709 h 8069940"/>
              <a:gd name="connsiteX4" fmla="*/ 3137670 w 3526506"/>
              <a:gd name="connsiteY4" fmla="*/ 1547106 h 8069940"/>
              <a:gd name="connsiteX5" fmla="*/ 3137670 w 3526506"/>
              <a:gd name="connsiteY5" fmla="*/ 1555345 h 8069940"/>
              <a:gd name="connsiteX6" fmla="*/ 3526506 w 3526506"/>
              <a:gd name="connsiteY6" fmla="*/ 4017710 h 8069940"/>
              <a:gd name="connsiteX7" fmla="*/ 3137670 w 3526506"/>
              <a:gd name="connsiteY7" fmla="*/ 6480075 h 8069940"/>
              <a:gd name="connsiteX8" fmla="*/ 3137670 w 3526506"/>
              <a:gd name="connsiteY8" fmla="*/ 6500887 h 8069940"/>
              <a:gd name="connsiteX9" fmla="*/ 2755280 w 3526506"/>
              <a:gd name="connsiteY9" fmla="*/ 6630766 h 8069940"/>
              <a:gd name="connsiteX10" fmla="*/ 362366 w 3526506"/>
              <a:gd name="connsiteY10" fmla="*/ 7823331 h 8069940"/>
              <a:gd name="connsiteX11" fmla="*/ 0 w 3526506"/>
              <a:gd name="connsiteY11" fmla="*/ 8069940 h 8069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526506" h="8069940">
                <a:moveTo>
                  <a:pt x="0" y="0"/>
                </a:moveTo>
                <a:lnTo>
                  <a:pt x="33529" y="0"/>
                </a:lnTo>
                <a:lnTo>
                  <a:pt x="363829" y="224802"/>
                </a:lnTo>
                <a:cubicBezTo>
                  <a:pt x="1112875" y="713665"/>
                  <a:pt x="1915963" y="1113885"/>
                  <a:pt x="2756743" y="1417709"/>
                </a:cubicBezTo>
                <a:lnTo>
                  <a:pt x="3137670" y="1547106"/>
                </a:lnTo>
                <a:lnTo>
                  <a:pt x="3137670" y="1555345"/>
                </a:lnTo>
                <a:cubicBezTo>
                  <a:pt x="3352418" y="1555345"/>
                  <a:pt x="3526506" y="2657783"/>
                  <a:pt x="3526506" y="4017710"/>
                </a:cubicBezTo>
                <a:cubicBezTo>
                  <a:pt x="3526506" y="5377637"/>
                  <a:pt x="3352418" y="6480075"/>
                  <a:pt x="3137670" y="6480075"/>
                </a:cubicBezTo>
                <a:lnTo>
                  <a:pt x="3137670" y="6500887"/>
                </a:lnTo>
                <a:lnTo>
                  <a:pt x="2755280" y="6630766"/>
                </a:lnTo>
                <a:cubicBezTo>
                  <a:pt x="1914501" y="6934528"/>
                  <a:pt x="1111412" y="7334529"/>
                  <a:pt x="362366" y="7823331"/>
                </a:cubicBezTo>
                <a:lnTo>
                  <a:pt x="0" y="8069940"/>
                </a:lnTo>
                <a:close/>
              </a:path>
            </a:pathLst>
          </a:custGeom>
          <a:solidFill>
            <a:schemeClr val="accent1"/>
          </a:solidFill>
          <a:ln w="25400" cap="flat">
            <a:noFill/>
            <a:prstDash val="solid"/>
            <a:miter lim="400000"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199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1" name="Овал">
            <a:extLst>
              <a:ext uri="{FF2B5EF4-FFF2-40B4-BE49-F238E27FC236}">
                <a16:creationId xmlns:a16="http://schemas.microsoft.com/office/drawing/2014/main" id="{E558A508-301A-9CBF-0D80-ED294D78437E}"/>
              </a:ext>
            </a:extLst>
          </p:cNvPr>
          <p:cNvSpPr/>
          <p:nvPr/>
        </p:nvSpPr>
        <p:spPr>
          <a:xfrm>
            <a:off x="4566974" y="2753093"/>
            <a:ext cx="1269669" cy="8049703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 cap="flat">
            <a:noFill/>
            <a:miter lim="400000"/>
          </a:ln>
          <a:effectLst/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199">
              <a:solidFill>
                <a:srgbClr val="FFFFFF"/>
              </a:solidFill>
              <a:sym typeface="Helvetica Neue Medium"/>
            </a:endParaRPr>
          </a:p>
        </p:txBody>
      </p:sp>
      <p:sp>
        <p:nvSpPr>
          <p:cNvPr id="52" name="Freeform 982">
            <a:extLst>
              <a:ext uri="{FF2B5EF4-FFF2-40B4-BE49-F238E27FC236}">
                <a16:creationId xmlns:a16="http://schemas.microsoft.com/office/drawing/2014/main" id="{9293D209-338D-2C54-3B19-2F446E79C26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724628" y="6218506"/>
            <a:ext cx="1115702" cy="1115702"/>
          </a:xfrm>
          <a:custGeom>
            <a:avLst/>
            <a:gdLst>
              <a:gd name="T0" fmla="*/ 238649 w 288565"/>
              <a:gd name="T1" fmla="*/ 200052 h 288564"/>
              <a:gd name="T2" fmla="*/ 257174 w 288565"/>
              <a:gd name="T3" fmla="*/ 200052 h 288564"/>
              <a:gd name="T4" fmla="*/ 247913 w 288565"/>
              <a:gd name="T5" fmla="*/ 181882 h 288564"/>
              <a:gd name="T6" fmla="*/ 247913 w 288565"/>
              <a:gd name="T7" fmla="*/ 218223 h 288564"/>
              <a:gd name="T8" fmla="*/ 247913 w 288565"/>
              <a:gd name="T9" fmla="*/ 181882 h 288564"/>
              <a:gd name="T10" fmla="*/ 190513 w 288565"/>
              <a:gd name="T11" fmla="*/ 152007 h 288564"/>
              <a:gd name="T12" fmla="*/ 209580 w 288565"/>
              <a:gd name="T13" fmla="*/ 152007 h 288564"/>
              <a:gd name="T14" fmla="*/ 259673 w 288565"/>
              <a:gd name="T15" fmla="*/ 136191 h 288564"/>
              <a:gd name="T16" fmla="*/ 265852 w 288565"/>
              <a:gd name="T17" fmla="*/ 142344 h 288564"/>
              <a:gd name="T18" fmla="*/ 186242 w 288565"/>
              <a:gd name="T19" fmla="*/ 219812 h 288564"/>
              <a:gd name="T20" fmla="*/ 182970 w 288565"/>
              <a:gd name="T21" fmla="*/ 212209 h 288564"/>
              <a:gd name="T22" fmla="*/ 199867 w 288565"/>
              <a:gd name="T23" fmla="*/ 134018 h 288564"/>
              <a:gd name="T24" fmla="*/ 199867 w 288565"/>
              <a:gd name="T25" fmla="*/ 170355 h 288564"/>
              <a:gd name="T26" fmla="*/ 199867 w 288565"/>
              <a:gd name="T27" fmla="*/ 134018 h 288564"/>
              <a:gd name="T28" fmla="*/ 167062 w 288565"/>
              <a:gd name="T29" fmla="*/ 254847 h 288564"/>
              <a:gd name="T30" fmla="*/ 205031 w 288565"/>
              <a:gd name="T31" fmla="*/ 234547 h 288564"/>
              <a:gd name="T32" fmla="*/ 280968 w 288565"/>
              <a:gd name="T33" fmla="*/ 120354 h 288564"/>
              <a:gd name="T34" fmla="*/ 9039 w 288565"/>
              <a:gd name="T35" fmla="*/ 73591 h 288564"/>
              <a:gd name="T36" fmla="*/ 139218 w 288565"/>
              <a:gd name="T37" fmla="*/ 234547 h 288564"/>
              <a:gd name="T38" fmla="*/ 139218 w 288565"/>
              <a:gd name="T39" fmla="*/ 243247 h 288564"/>
              <a:gd name="T40" fmla="*/ 9039 w 288565"/>
              <a:gd name="T41" fmla="*/ 268260 h 288564"/>
              <a:gd name="T42" fmla="*/ 209370 w 288565"/>
              <a:gd name="T43" fmla="*/ 281311 h 288564"/>
              <a:gd name="T44" fmla="*/ 222750 w 288565"/>
              <a:gd name="T45" fmla="*/ 243247 h 288564"/>
              <a:gd name="T46" fmla="*/ 164530 w 288565"/>
              <a:gd name="T47" fmla="*/ 266085 h 288564"/>
              <a:gd name="T48" fmla="*/ 160191 w 288565"/>
              <a:gd name="T49" fmla="*/ 266085 h 288564"/>
              <a:gd name="T50" fmla="*/ 158022 w 288565"/>
              <a:gd name="T51" fmla="*/ 115641 h 288564"/>
              <a:gd name="T52" fmla="*/ 222750 w 288565"/>
              <a:gd name="T53" fmla="*/ 111654 h 288564"/>
              <a:gd name="T54" fmla="*/ 179356 w 288565"/>
              <a:gd name="T55" fmla="*/ 73591 h 288564"/>
              <a:gd name="T56" fmla="*/ 175018 w 288565"/>
              <a:gd name="T57" fmla="*/ 96791 h 288564"/>
              <a:gd name="T58" fmla="*/ 170316 w 288565"/>
              <a:gd name="T59" fmla="*/ 73591 h 288564"/>
              <a:gd name="T60" fmla="*/ 62195 w 288565"/>
              <a:gd name="T61" fmla="*/ 92441 h 288564"/>
              <a:gd name="T62" fmla="*/ 53879 w 288565"/>
              <a:gd name="T63" fmla="*/ 92441 h 288564"/>
              <a:gd name="T64" fmla="*/ 9039 w 288565"/>
              <a:gd name="T65" fmla="*/ 73591 h 288564"/>
              <a:gd name="T66" fmla="*/ 62195 w 288565"/>
              <a:gd name="T67" fmla="*/ 62714 h 288564"/>
              <a:gd name="T68" fmla="*/ 170316 w 288565"/>
              <a:gd name="T69" fmla="*/ 64527 h 288564"/>
              <a:gd name="T70" fmla="*/ 116438 w 288565"/>
              <a:gd name="T71" fmla="*/ 8701 h 288564"/>
              <a:gd name="T72" fmla="*/ 179356 w 288565"/>
              <a:gd name="T73" fmla="*/ 62714 h 288564"/>
              <a:gd name="T74" fmla="*/ 226727 w 288565"/>
              <a:gd name="T75" fmla="*/ 64527 h 288564"/>
              <a:gd name="T76" fmla="*/ 231428 w 288565"/>
              <a:gd name="T77" fmla="*/ 111654 h 288564"/>
              <a:gd name="T78" fmla="*/ 290007 w 288565"/>
              <a:gd name="T79" fmla="*/ 115641 h 288564"/>
              <a:gd name="T80" fmla="*/ 285307 w 288565"/>
              <a:gd name="T81" fmla="*/ 243247 h 288564"/>
              <a:gd name="T82" fmla="*/ 231428 w 288565"/>
              <a:gd name="T83" fmla="*/ 268260 h 288564"/>
              <a:gd name="T84" fmla="*/ 22420 w 288565"/>
              <a:gd name="T85" fmla="*/ 290010 h 288564"/>
              <a:gd name="T86" fmla="*/ 0 w 288565"/>
              <a:gd name="T87" fmla="*/ 68878 h 288564"/>
              <a:gd name="T88" fmla="*/ 53879 w 288565"/>
              <a:gd name="T89" fmla="*/ 64527 h 288564"/>
              <a:gd name="T90" fmla="*/ 116438 w 288565"/>
              <a:gd name="T91" fmla="*/ 0 h 288564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88565" h="288564">
                <a:moveTo>
                  <a:pt x="246679" y="189838"/>
                </a:moveTo>
                <a:cubicBezTo>
                  <a:pt x="241362" y="189838"/>
                  <a:pt x="237462" y="193737"/>
                  <a:pt x="237462" y="199054"/>
                </a:cubicBezTo>
                <a:cubicBezTo>
                  <a:pt x="237462" y="204017"/>
                  <a:pt x="241362" y="208271"/>
                  <a:pt x="246679" y="208271"/>
                </a:cubicBezTo>
                <a:cubicBezTo>
                  <a:pt x="251996" y="208271"/>
                  <a:pt x="255895" y="204017"/>
                  <a:pt x="255895" y="199054"/>
                </a:cubicBezTo>
                <a:cubicBezTo>
                  <a:pt x="255895" y="193737"/>
                  <a:pt x="251996" y="189838"/>
                  <a:pt x="246679" y="189838"/>
                </a:cubicBezTo>
                <a:close/>
                <a:moveTo>
                  <a:pt x="246679" y="180975"/>
                </a:moveTo>
                <a:cubicBezTo>
                  <a:pt x="256250" y="180975"/>
                  <a:pt x="264758" y="188774"/>
                  <a:pt x="264758" y="199054"/>
                </a:cubicBezTo>
                <a:cubicBezTo>
                  <a:pt x="264758" y="208980"/>
                  <a:pt x="256250" y="217134"/>
                  <a:pt x="246679" y="217134"/>
                </a:cubicBezTo>
                <a:cubicBezTo>
                  <a:pt x="236753" y="217134"/>
                  <a:pt x="228600" y="208980"/>
                  <a:pt x="228600" y="199054"/>
                </a:cubicBezTo>
                <a:cubicBezTo>
                  <a:pt x="228600" y="188774"/>
                  <a:pt x="236753" y="180975"/>
                  <a:pt x="246679" y="180975"/>
                </a:cubicBezTo>
                <a:close/>
                <a:moveTo>
                  <a:pt x="198873" y="141941"/>
                </a:moveTo>
                <a:cubicBezTo>
                  <a:pt x="193504" y="141941"/>
                  <a:pt x="189566" y="145879"/>
                  <a:pt x="189566" y="151249"/>
                </a:cubicBezTo>
                <a:cubicBezTo>
                  <a:pt x="189566" y="156618"/>
                  <a:pt x="193504" y="160914"/>
                  <a:pt x="198873" y="160914"/>
                </a:cubicBezTo>
                <a:cubicBezTo>
                  <a:pt x="203885" y="160914"/>
                  <a:pt x="208538" y="156618"/>
                  <a:pt x="208538" y="151249"/>
                </a:cubicBezTo>
                <a:cubicBezTo>
                  <a:pt x="208538" y="145879"/>
                  <a:pt x="203885" y="141941"/>
                  <a:pt x="198873" y="141941"/>
                </a:cubicBezTo>
                <a:close/>
                <a:moveTo>
                  <a:pt x="258381" y="135511"/>
                </a:moveTo>
                <a:cubicBezTo>
                  <a:pt x="260189" y="133350"/>
                  <a:pt x="262721" y="133350"/>
                  <a:pt x="264530" y="135511"/>
                </a:cubicBezTo>
                <a:cubicBezTo>
                  <a:pt x="266338" y="136952"/>
                  <a:pt x="266338" y="139833"/>
                  <a:pt x="264530" y="141634"/>
                </a:cubicBezTo>
                <a:lnTo>
                  <a:pt x="188571" y="217274"/>
                </a:lnTo>
                <a:cubicBezTo>
                  <a:pt x="187486" y="217995"/>
                  <a:pt x="186762" y="218715"/>
                  <a:pt x="185316" y="218715"/>
                </a:cubicBezTo>
                <a:cubicBezTo>
                  <a:pt x="184230" y="218715"/>
                  <a:pt x="183507" y="217995"/>
                  <a:pt x="182060" y="217274"/>
                </a:cubicBezTo>
                <a:cubicBezTo>
                  <a:pt x="180975" y="215473"/>
                  <a:pt x="180975" y="212952"/>
                  <a:pt x="182060" y="211151"/>
                </a:cubicBezTo>
                <a:lnTo>
                  <a:pt x="258381" y="135511"/>
                </a:lnTo>
                <a:close/>
                <a:moveTo>
                  <a:pt x="198873" y="133350"/>
                </a:moveTo>
                <a:cubicBezTo>
                  <a:pt x="208896" y="133350"/>
                  <a:pt x="217129" y="141583"/>
                  <a:pt x="217129" y="151249"/>
                </a:cubicBezTo>
                <a:cubicBezTo>
                  <a:pt x="217129" y="161272"/>
                  <a:pt x="208896" y="169505"/>
                  <a:pt x="198873" y="169505"/>
                </a:cubicBezTo>
                <a:cubicBezTo>
                  <a:pt x="189208" y="169505"/>
                  <a:pt x="180975" y="161272"/>
                  <a:pt x="180975" y="151249"/>
                </a:cubicBezTo>
                <a:cubicBezTo>
                  <a:pt x="180975" y="141583"/>
                  <a:pt x="189208" y="133350"/>
                  <a:pt x="198873" y="133350"/>
                </a:cubicBezTo>
                <a:close/>
                <a:moveTo>
                  <a:pt x="166231" y="119754"/>
                </a:moveTo>
                <a:lnTo>
                  <a:pt x="166231" y="253576"/>
                </a:lnTo>
                <a:lnTo>
                  <a:pt x="201852" y="233737"/>
                </a:lnTo>
                <a:cubicBezTo>
                  <a:pt x="202571" y="233377"/>
                  <a:pt x="203291" y="233377"/>
                  <a:pt x="204011" y="233377"/>
                </a:cubicBezTo>
                <a:lnTo>
                  <a:pt x="279570" y="233377"/>
                </a:lnTo>
                <a:lnTo>
                  <a:pt x="279570" y="119754"/>
                </a:lnTo>
                <a:lnTo>
                  <a:pt x="166231" y="119754"/>
                </a:lnTo>
                <a:close/>
                <a:moveTo>
                  <a:pt x="8995" y="73223"/>
                </a:moveTo>
                <a:lnTo>
                  <a:pt x="8995" y="233377"/>
                </a:lnTo>
                <a:lnTo>
                  <a:pt x="138526" y="233377"/>
                </a:lnTo>
                <a:cubicBezTo>
                  <a:pt x="140684" y="233377"/>
                  <a:pt x="143203" y="235180"/>
                  <a:pt x="143203" y="237705"/>
                </a:cubicBezTo>
                <a:cubicBezTo>
                  <a:pt x="143203" y="239869"/>
                  <a:pt x="140684" y="242033"/>
                  <a:pt x="138526" y="242033"/>
                </a:cubicBezTo>
                <a:lnTo>
                  <a:pt x="8995" y="242033"/>
                </a:lnTo>
                <a:lnTo>
                  <a:pt x="8995" y="266922"/>
                </a:lnTo>
                <a:cubicBezTo>
                  <a:pt x="8995" y="274497"/>
                  <a:pt x="14752" y="279908"/>
                  <a:pt x="22308" y="279908"/>
                </a:cubicBezTo>
                <a:lnTo>
                  <a:pt x="208328" y="279908"/>
                </a:lnTo>
                <a:cubicBezTo>
                  <a:pt x="215524" y="279908"/>
                  <a:pt x="221641" y="274497"/>
                  <a:pt x="221641" y="266922"/>
                </a:cubicBezTo>
                <a:lnTo>
                  <a:pt x="221641" y="242033"/>
                </a:lnTo>
                <a:lnTo>
                  <a:pt x="205450" y="242033"/>
                </a:lnTo>
                <a:lnTo>
                  <a:pt x="163712" y="264758"/>
                </a:lnTo>
                <a:cubicBezTo>
                  <a:pt x="163352" y="264758"/>
                  <a:pt x="162633" y="265479"/>
                  <a:pt x="161913" y="265479"/>
                </a:cubicBezTo>
                <a:cubicBezTo>
                  <a:pt x="160834" y="265479"/>
                  <a:pt x="160114" y="264758"/>
                  <a:pt x="159394" y="264758"/>
                </a:cubicBezTo>
                <a:cubicBezTo>
                  <a:pt x="158315" y="263676"/>
                  <a:pt x="157236" y="262594"/>
                  <a:pt x="157236" y="260790"/>
                </a:cubicBezTo>
                <a:lnTo>
                  <a:pt x="157236" y="115065"/>
                </a:lnTo>
                <a:cubicBezTo>
                  <a:pt x="157236" y="112540"/>
                  <a:pt x="159394" y="111097"/>
                  <a:pt x="161913" y="111097"/>
                </a:cubicBezTo>
                <a:lnTo>
                  <a:pt x="221641" y="111097"/>
                </a:lnTo>
                <a:lnTo>
                  <a:pt x="221641" y="73223"/>
                </a:lnTo>
                <a:lnTo>
                  <a:pt x="178464" y="73223"/>
                </a:lnTo>
                <a:lnTo>
                  <a:pt x="178464" y="91980"/>
                </a:lnTo>
                <a:cubicBezTo>
                  <a:pt x="178464" y="94144"/>
                  <a:pt x="177025" y="96308"/>
                  <a:pt x="174147" y="96308"/>
                </a:cubicBezTo>
                <a:cubicBezTo>
                  <a:pt x="171628" y="96308"/>
                  <a:pt x="169469" y="94144"/>
                  <a:pt x="169469" y="91980"/>
                </a:cubicBezTo>
                <a:lnTo>
                  <a:pt x="169469" y="73223"/>
                </a:lnTo>
                <a:lnTo>
                  <a:pt x="61887" y="73223"/>
                </a:lnTo>
                <a:lnTo>
                  <a:pt x="61887" y="91980"/>
                </a:lnTo>
                <a:cubicBezTo>
                  <a:pt x="61887" y="94144"/>
                  <a:pt x="60448" y="96308"/>
                  <a:pt x="57929" y="96308"/>
                </a:cubicBezTo>
                <a:cubicBezTo>
                  <a:pt x="55410" y="96308"/>
                  <a:pt x="53611" y="94144"/>
                  <a:pt x="53611" y="91980"/>
                </a:cubicBezTo>
                <a:lnTo>
                  <a:pt x="53611" y="73223"/>
                </a:lnTo>
                <a:lnTo>
                  <a:pt x="8995" y="73223"/>
                </a:lnTo>
                <a:close/>
                <a:moveTo>
                  <a:pt x="115858" y="8657"/>
                </a:moveTo>
                <a:cubicBezTo>
                  <a:pt x="86354" y="8657"/>
                  <a:pt x="61887" y="33185"/>
                  <a:pt x="61887" y="62402"/>
                </a:cubicBezTo>
                <a:lnTo>
                  <a:pt x="61887" y="64205"/>
                </a:lnTo>
                <a:lnTo>
                  <a:pt x="169469" y="64205"/>
                </a:lnTo>
                <a:lnTo>
                  <a:pt x="169469" y="62402"/>
                </a:lnTo>
                <a:cubicBezTo>
                  <a:pt x="169469" y="33185"/>
                  <a:pt x="145362" y="8657"/>
                  <a:pt x="115858" y="8657"/>
                </a:cubicBezTo>
                <a:close/>
                <a:moveTo>
                  <a:pt x="115858" y="0"/>
                </a:moveTo>
                <a:cubicBezTo>
                  <a:pt x="150399" y="0"/>
                  <a:pt x="178464" y="28135"/>
                  <a:pt x="178464" y="62402"/>
                </a:cubicBezTo>
                <a:lnTo>
                  <a:pt x="178464" y="64205"/>
                </a:lnTo>
                <a:lnTo>
                  <a:pt x="225599" y="64205"/>
                </a:lnTo>
                <a:cubicBezTo>
                  <a:pt x="228118" y="64205"/>
                  <a:pt x="230277" y="66009"/>
                  <a:pt x="230277" y="68534"/>
                </a:cubicBezTo>
                <a:lnTo>
                  <a:pt x="230277" y="111097"/>
                </a:lnTo>
                <a:lnTo>
                  <a:pt x="283888" y="111097"/>
                </a:lnTo>
                <a:cubicBezTo>
                  <a:pt x="286406" y="111097"/>
                  <a:pt x="288565" y="112540"/>
                  <a:pt x="288565" y="115065"/>
                </a:cubicBezTo>
                <a:lnTo>
                  <a:pt x="288565" y="237705"/>
                </a:lnTo>
                <a:cubicBezTo>
                  <a:pt x="288565" y="239869"/>
                  <a:pt x="286406" y="242033"/>
                  <a:pt x="283888" y="242033"/>
                </a:cubicBezTo>
                <a:lnTo>
                  <a:pt x="230277" y="242033"/>
                </a:lnTo>
                <a:lnTo>
                  <a:pt x="230277" y="266922"/>
                </a:lnTo>
                <a:cubicBezTo>
                  <a:pt x="230277" y="278825"/>
                  <a:pt x="220562" y="288564"/>
                  <a:pt x="208328" y="288564"/>
                </a:cubicBezTo>
                <a:lnTo>
                  <a:pt x="22308" y="288564"/>
                </a:lnTo>
                <a:cubicBezTo>
                  <a:pt x="10075" y="288564"/>
                  <a:pt x="0" y="278825"/>
                  <a:pt x="0" y="266922"/>
                </a:cubicBezTo>
                <a:lnTo>
                  <a:pt x="0" y="68534"/>
                </a:lnTo>
                <a:cubicBezTo>
                  <a:pt x="0" y="66009"/>
                  <a:pt x="2519" y="64205"/>
                  <a:pt x="4677" y="64205"/>
                </a:cubicBezTo>
                <a:lnTo>
                  <a:pt x="53611" y="64205"/>
                </a:lnTo>
                <a:lnTo>
                  <a:pt x="53611" y="62402"/>
                </a:lnTo>
                <a:cubicBezTo>
                  <a:pt x="53611" y="28135"/>
                  <a:pt x="81676" y="0"/>
                  <a:pt x="11585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3" name="Freeform 991">
            <a:extLst>
              <a:ext uri="{FF2B5EF4-FFF2-40B4-BE49-F238E27FC236}">
                <a16:creationId xmlns:a16="http://schemas.microsoft.com/office/drawing/2014/main" id="{BCAB7863-BCE4-112E-0B62-152820DDFE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9554403" y="6218506"/>
            <a:ext cx="1115702" cy="1115702"/>
          </a:xfrm>
          <a:custGeom>
            <a:avLst/>
            <a:gdLst>
              <a:gd name="T0" fmla="*/ 230937 w 288317"/>
              <a:gd name="T1" fmla="*/ 281311 h 288564"/>
              <a:gd name="T2" fmla="*/ 262907 w 288317"/>
              <a:gd name="T3" fmla="*/ 243247 h 288564"/>
              <a:gd name="T4" fmla="*/ 146287 w 288317"/>
              <a:gd name="T5" fmla="*/ 243247 h 288564"/>
              <a:gd name="T6" fmla="*/ 221854 w 288317"/>
              <a:gd name="T7" fmla="*/ 281311 h 288564"/>
              <a:gd name="T8" fmla="*/ 146287 w 288317"/>
              <a:gd name="T9" fmla="*/ 243247 h 288564"/>
              <a:gd name="T10" fmla="*/ 156095 w 288317"/>
              <a:gd name="T11" fmla="*/ 234547 h 288564"/>
              <a:gd name="T12" fmla="*/ 242561 w 288317"/>
              <a:gd name="T13" fmla="*/ 196482 h 288564"/>
              <a:gd name="T14" fmla="*/ 90338 w 288317"/>
              <a:gd name="T15" fmla="*/ 196482 h 288564"/>
              <a:gd name="T16" fmla="*/ 72898 w 288317"/>
              <a:gd name="T17" fmla="*/ 245059 h 288564"/>
              <a:gd name="T18" fmla="*/ 11136 w 288317"/>
              <a:gd name="T19" fmla="*/ 281311 h 288564"/>
              <a:gd name="T20" fmla="*/ 137567 w 288317"/>
              <a:gd name="T21" fmla="*/ 237447 h 288564"/>
              <a:gd name="T22" fmla="*/ 90338 w 288317"/>
              <a:gd name="T23" fmla="*/ 196482 h 288564"/>
              <a:gd name="T24" fmla="*/ 30756 w 288317"/>
              <a:gd name="T25" fmla="*/ 235996 h 288564"/>
              <a:gd name="T26" fmla="*/ 81255 w 288317"/>
              <a:gd name="T27" fmla="*/ 196482 h 288564"/>
              <a:gd name="T28" fmla="*/ 194103 w 288317"/>
              <a:gd name="T29" fmla="*/ 67207 h 288564"/>
              <a:gd name="T30" fmla="*/ 149741 w 288317"/>
              <a:gd name="T31" fmla="*/ 136782 h 288564"/>
              <a:gd name="T32" fmla="*/ 194103 w 288317"/>
              <a:gd name="T33" fmla="*/ 67207 h 288564"/>
              <a:gd name="T34" fmla="*/ 97016 w 288317"/>
              <a:gd name="T35" fmla="*/ 118301 h 288564"/>
              <a:gd name="T36" fmla="*/ 141014 w 288317"/>
              <a:gd name="T37" fmla="*/ 86413 h 288564"/>
              <a:gd name="T38" fmla="*/ 145741 w 288317"/>
              <a:gd name="T39" fmla="*/ 43289 h 288564"/>
              <a:gd name="T40" fmla="*/ 145741 w 288317"/>
              <a:gd name="T41" fmla="*/ 78441 h 288564"/>
              <a:gd name="T42" fmla="*/ 145741 w 288317"/>
              <a:gd name="T43" fmla="*/ 43289 h 288564"/>
              <a:gd name="T44" fmla="*/ 147196 w 288317"/>
              <a:gd name="T45" fmla="*/ 34231 h 288564"/>
              <a:gd name="T46" fmla="*/ 202830 w 288317"/>
              <a:gd name="T47" fmla="*/ 60685 h 288564"/>
              <a:gd name="T48" fmla="*/ 199921 w 288317"/>
              <a:gd name="T49" fmla="*/ 124824 h 288564"/>
              <a:gd name="T50" fmla="*/ 145741 w 288317"/>
              <a:gd name="T51" fmla="*/ 148016 h 288564"/>
              <a:gd name="T52" fmla="*/ 90835 w 288317"/>
              <a:gd name="T53" fmla="*/ 124824 h 288564"/>
              <a:gd name="T54" fmla="*/ 87926 w 288317"/>
              <a:gd name="T55" fmla="*/ 60685 h 288564"/>
              <a:gd name="T56" fmla="*/ 143924 w 288317"/>
              <a:gd name="T57" fmla="*/ 34231 h 288564"/>
              <a:gd name="T58" fmla="*/ 64543 w 288317"/>
              <a:gd name="T59" fmla="*/ 89541 h 288564"/>
              <a:gd name="T60" fmla="*/ 226213 w 288317"/>
              <a:gd name="T61" fmla="*/ 89541 h 288564"/>
              <a:gd name="T62" fmla="*/ 145560 w 288317"/>
              <a:gd name="T63" fmla="*/ 0 h 288564"/>
              <a:gd name="T64" fmla="*/ 194969 w 288317"/>
              <a:gd name="T65" fmla="*/ 187783 h 288564"/>
              <a:gd name="T66" fmla="*/ 249101 w 288317"/>
              <a:gd name="T67" fmla="*/ 189957 h 288564"/>
              <a:gd name="T68" fmla="*/ 290155 w 288317"/>
              <a:gd name="T69" fmla="*/ 288562 h 288564"/>
              <a:gd name="T70" fmla="*/ 4235 w 288317"/>
              <a:gd name="T71" fmla="*/ 290010 h 288564"/>
              <a:gd name="T72" fmla="*/ 236 w 288317"/>
              <a:gd name="T73" fmla="*/ 284211 h 288564"/>
              <a:gd name="T74" fmla="*/ 45651 w 288317"/>
              <a:gd name="T75" fmla="*/ 187783 h 288564"/>
              <a:gd name="T76" fmla="*/ 55460 w 288317"/>
              <a:gd name="T77" fmla="*/ 89541 h 288564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88317" h="288564">
                <a:moveTo>
                  <a:pt x="219272" y="242033"/>
                </a:moveTo>
                <a:lnTo>
                  <a:pt x="228999" y="279908"/>
                </a:lnTo>
                <a:lnTo>
                  <a:pt x="276913" y="279908"/>
                </a:lnTo>
                <a:lnTo>
                  <a:pt x="260701" y="242033"/>
                </a:lnTo>
                <a:lnTo>
                  <a:pt x="219272" y="242033"/>
                </a:lnTo>
                <a:close/>
                <a:moveTo>
                  <a:pt x="145059" y="242033"/>
                </a:moveTo>
                <a:lnTo>
                  <a:pt x="69045" y="279908"/>
                </a:lnTo>
                <a:lnTo>
                  <a:pt x="219992" y="279908"/>
                </a:lnTo>
                <a:lnTo>
                  <a:pt x="210265" y="242033"/>
                </a:lnTo>
                <a:lnTo>
                  <a:pt x="145059" y="242033"/>
                </a:lnTo>
                <a:close/>
                <a:moveTo>
                  <a:pt x="186849" y="195502"/>
                </a:moveTo>
                <a:cubicBezTo>
                  <a:pt x="174240" y="211734"/>
                  <a:pt x="161991" y="225441"/>
                  <a:pt x="154786" y="233377"/>
                </a:cubicBezTo>
                <a:lnTo>
                  <a:pt x="256738" y="233377"/>
                </a:lnTo>
                <a:lnTo>
                  <a:pt x="240527" y="195502"/>
                </a:lnTo>
                <a:lnTo>
                  <a:pt x="186849" y="195502"/>
                </a:lnTo>
                <a:close/>
                <a:moveTo>
                  <a:pt x="89580" y="195502"/>
                </a:moveTo>
                <a:lnTo>
                  <a:pt x="76971" y="240591"/>
                </a:lnTo>
                <a:cubicBezTo>
                  <a:pt x="76250" y="242033"/>
                  <a:pt x="74449" y="243837"/>
                  <a:pt x="72287" y="243837"/>
                </a:cubicBezTo>
                <a:lnTo>
                  <a:pt x="26895" y="243837"/>
                </a:lnTo>
                <a:lnTo>
                  <a:pt x="11044" y="279908"/>
                </a:lnTo>
                <a:lnTo>
                  <a:pt x="49591" y="279908"/>
                </a:lnTo>
                <a:lnTo>
                  <a:pt x="136413" y="236262"/>
                </a:lnTo>
                <a:cubicBezTo>
                  <a:pt x="129928" y="229409"/>
                  <a:pt x="115518" y="214620"/>
                  <a:pt x="101468" y="195502"/>
                </a:cubicBezTo>
                <a:lnTo>
                  <a:pt x="89580" y="195502"/>
                </a:lnTo>
                <a:close/>
                <a:moveTo>
                  <a:pt x="47790" y="195502"/>
                </a:moveTo>
                <a:lnTo>
                  <a:pt x="30498" y="234819"/>
                </a:lnTo>
                <a:lnTo>
                  <a:pt x="69045" y="234819"/>
                </a:lnTo>
                <a:lnTo>
                  <a:pt x="80573" y="195502"/>
                </a:lnTo>
                <a:lnTo>
                  <a:pt x="47790" y="195502"/>
                </a:lnTo>
                <a:close/>
                <a:moveTo>
                  <a:pt x="192474" y="66871"/>
                </a:moveTo>
                <a:lnTo>
                  <a:pt x="148485" y="85981"/>
                </a:lnTo>
                <a:lnTo>
                  <a:pt x="148485" y="136100"/>
                </a:lnTo>
                <a:lnTo>
                  <a:pt x="192474" y="117711"/>
                </a:lnTo>
                <a:lnTo>
                  <a:pt x="192474" y="66871"/>
                </a:lnTo>
                <a:close/>
                <a:moveTo>
                  <a:pt x="96202" y="66871"/>
                </a:moveTo>
                <a:lnTo>
                  <a:pt x="96202" y="117711"/>
                </a:lnTo>
                <a:lnTo>
                  <a:pt x="139831" y="136100"/>
                </a:lnTo>
                <a:lnTo>
                  <a:pt x="139831" y="85981"/>
                </a:lnTo>
                <a:lnTo>
                  <a:pt x="96202" y="66871"/>
                </a:lnTo>
                <a:close/>
                <a:moveTo>
                  <a:pt x="144518" y="43073"/>
                </a:moveTo>
                <a:lnTo>
                  <a:pt x="102693" y="60381"/>
                </a:lnTo>
                <a:lnTo>
                  <a:pt x="144518" y="78049"/>
                </a:lnTo>
                <a:lnTo>
                  <a:pt x="185623" y="60381"/>
                </a:lnTo>
                <a:lnTo>
                  <a:pt x="144518" y="43073"/>
                </a:lnTo>
                <a:close/>
                <a:moveTo>
                  <a:pt x="142716" y="34059"/>
                </a:moveTo>
                <a:cubicBezTo>
                  <a:pt x="143437" y="33338"/>
                  <a:pt x="144879" y="33338"/>
                  <a:pt x="145961" y="34059"/>
                </a:cubicBezTo>
                <a:lnTo>
                  <a:pt x="198243" y="56414"/>
                </a:lnTo>
                <a:cubicBezTo>
                  <a:pt x="200406" y="57136"/>
                  <a:pt x="201128" y="58938"/>
                  <a:pt x="201128" y="60381"/>
                </a:cubicBezTo>
                <a:lnTo>
                  <a:pt x="201128" y="120596"/>
                </a:lnTo>
                <a:cubicBezTo>
                  <a:pt x="201128" y="122038"/>
                  <a:pt x="200406" y="123841"/>
                  <a:pt x="198243" y="124201"/>
                </a:cubicBezTo>
                <a:lnTo>
                  <a:pt x="145961" y="146556"/>
                </a:lnTo>
                <a:cubicBezTo>
                  <a:pt x="145600" y="146917"/>
                  <a:pt x="144879" y="147278"/>
                  <a:pt x="144518" y="147278"/>
                </a:cubicBezTo>
                <a:cubicBezTo>
                  <a:pt x="143437" y="147278"/>
                  <a:pt x="143076" y="146917"/>
                  <a:pt x="142716" y="146556"/>
                </a:cubicBezTo>
                <a:lnTo>
                  <a:pt x="90073" y="124201"/>
                </a:lnTo>
                <a:cubicBezTo>
                  <a:pt x="88630" y="123841"/>
                  <a:pt x="87188" y="122038"/>
                  <a:pt x="87188" y="120596"/>
                </a:cubicBezTo>
                <a:lnTo>
                  <a:pt x="87188" y="60381"/>
                </a:lnTo>
                <a:cubicBezTo>
                  <a:pt x="87188" y="58938"/>
                  <a:pt x="88630" y="57136"/>
                  <a:pt x="90073" y="56414"/>
                </a:cubicBezTo>
                <a:lnTo>
                  <a:pt x="142716" y="34059"/>
                </a:lnTo>
                <a:close/>
                <a:moveTo>
                  <a:pt x="144339" y="8657"/>
                </a:moveTo>
                <a:cubicBezTo>
                  <a:pt x="99667" y="8657"/>
                  <a:pt x="64001" y="45088"/>
                  <a:pt x="64001" y="89094"/>
                </a:cubicBezTo>
                <a:cubicBezTo>
                  <a:pt x="64001" y="146807"/>
                  <a:pt x="129208" y="216423"/>
                  <a:pt x="144339" y="231573"/>
                </a:cubicBezTo>
                <a:cubicBezTo>
                  <a:pt x="158749" y="216423"/>
                  <a:pt x="224315" y="146807"/>
                  <a:pt x="224315" y="89094"/>
                </a:cubicBezTo>
                <a:cubicBezTo>
                  <a:pt x="224315" y="45088"/>
                  <a:pt x="188290" y="8657"/>
                  <a:pt x="144339" y="8657"/>
                </a:cubicBezTo>
                <a:close/>
                <a:moveTo>
                  <a:pt x="144339" y="0"/>
                </a:moveTo>
                <a:cubicBezTo>
                  <a:pt x="192973" y="0"/>
                  <a:pt x="232962" y="40038"/>
                  <a:pt x="232962" y="89094"/>
                </a:cubicBezTo>
                <a:cubicBezTo>
                  <a:pt x="232962" y="122640"/>
                  <a:pt x="213868" y="157989"/>
                  <a:pt x="193333" y="186846"/>
                </a:cubicBezTo>
                <a:lnTo>
                  <a:pt x="243409" y="186846"/>
                </a:lnTo>
                <a:cubicBezTo>
                  <a:pt x="244850" y="186846"/>
                  <a:pt x="246651" y="187928"/>
                  <a:pt x="247011" y="189010"/>
                </a:cubicBezTo>
                <a:lnTo>
                  <a:pt x="288081" y="282793"/>
                </a:lnTo>
                <a:cubicBezTo>
                  <a:pt x="288441" y="283515"/>
                  <a:pt x="288441" y="285679"/>
                  <a:pt x="287720" y="287122"/>
                </a:cubicBezTo>
                <a:cubicBezTo>
                  <a:pt x="287000" y="287843"/>
                  <a:pt x="285199" y="288564"/>
                  <a:pt x="284118" y="288564"/>
                </a:cubicBezTo>
                <a:lnTo>
                  <a:pt x="4199" y="288564"/>
                </a:lnTo>
                <a:cubicBezTo>
                  <a:pt x="2758" y="288564"/>
                  <a:pt x="1317" y="287843"/>
                  <a:pt x="596" y="287122"/>
                </a:cubicBezTo>
                <a:cubicBezTo>
                  <a:pt x="-124" y="285679"/>
                  <a:pt x="-124" y="283515"/>
                  <a:pt x="236" y="282793"/>
                </a:cubicBezTo>
                <a:lnTo>
                  <a:pt x="40945" y="189010"/>
                </a:lnTo>
                <a:cubicBezTo>
                  <a:pt x="41305" y="187928"/>
                  <a:pt x="43467" y="186846"/>
                  <a:pt x="45268" y="186846"/>
                </a:cubicBezTo>
                <a:lnTo>
                  <a:pt x="94984" y="186846"/>
                </a:lnTo>
                <a:cubicBezTo>
                  <a:pt x="74449" y="157989"/>
                  <a:pt x="54995" y="122640"/>
                  <a:pt x="54995" y="89094"/>
                </a:cubicBezTo>
                <a:cubicBezTo>
                  <a:pt x="54995" y="40038"/>
                  <a:pt x="94984" y="0"/>
                  <a:pt x="14433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4" name="Freeform 992">
            <a:extLst>
              <a:ext uri="{FF2B5EF4-FFF2-40B4-BE49-F238E27FC236}">
                <a16:creationId xmlns:a16="http://schemas.microsoft.com/office/drawing/2014/main" id="{6BF7267C-766F-0FD0-6B6F-EB66F1A2D49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749267" y="6243900"/>
            <a:ext cx="1115702" cy="1115702"/>
          </a:xfrm>
          <a:custGeom>
            <a:avLst/>
            <a:gdLst>
              <a:gd name="T0" fmla="*/ 49734 w 288564"/>
              <a:gd name="T1" fmla="*/ 272998 h 288565"/>
              <a:gd name="T2" fmla="*/ 58064 w 288564"/>
              <a:gd name="T3" fmla="*/ 246216 h 288565"/>
              <a:gd name="T4" fmla="*/ 123730 w 288564"/>
              <a:gd name="T5" fmla="*/ 204189 h 288565"/>
              <a:gd name="T6" fmla="*/ 171069 w 288564"/>
              <a:gd name="T7" fmla="*/ 156805 h 288565"/>
              <a:gd name="T8" fmla="*/ 189499 w 288564"/>
              <a:gd name="T9" fmla="*/ 180679 h 288565"/>
              <a:gd name="T10" fmla="*/ 105300 w 288564"/>
              <a:gd name="T11" fmla="*/ 180679 h 288565"/>
              <a:gd name="T12" fmla="*/ 101163 w 288564"/>
              <a:gd name="T13" fmla="*/ 133661 h 288565"/>
              <a:gd name="T14" fmla="*/ 87039 w 288564"/>
              <a:gd name="T15" fmla="*/ 263588 h 288565"/>
              <a:gd name="T16" fmla="*/ 212352 w 288564"/>
              <a:gd name="T17" fmla="*/ 179986 h 288565"/>
              <a:gd name="T18" fmla="*/ 199676 w 288564"/>
              <a:gd name="T19" fmla="*/ 127508 h 288565"/>
              <a:gd name="T20" fmla="*/ 79433 w 288564"/>
              <a:gd name="T21" fmla="*/ 283855 h 288565"/>
              <a:gd name="T22" fmla="*/ 36697 w 288564"/>
              <a:gd name="T23" fmla="*/ 263950 h 288565"/>
              <a:gd name="T24" fmla="*/ 147523 w 288564"/>
              <a:gd name="T25" fmla="*/ 106065 h 288565"/>
              <a:gd name="T26" fmla="*/ 284790 w 288564"/>
              <a:gd name="T27" fmla="*/ 224596 h 288565"/>
              <a:gd name="T28" fmla="*/ 253487 w 288564"/>
              <a:gd name="T29" fmla="*/ 70198 h 288565"/>
              <a:gd name="T30" fmla="*/ 248892 w 288564"/>
              <a:gd name="T31" fmla="*/ 220267 h 288565"/>
              <a:gd name="T32" fmla="*/ 235745 w 288564"/>
              <a:gd name="T33" fmla="*/ 74531 h 288565"/>
              <a:gd name="T34" fmla="*/ 226555 w 288564"/>
              <a:gd name="T35" fmla="*/ 74531 h 288565"/>
              <a:gd name="T36" fmla="*/ 213459 w 288564"/>
              <a:gd name="T37" fmla="*/ 121688 h 288565"/>
              <a:gd name="T38" fmla="*/ 209471 w 288564"/>
              <a:gd name="T39" fmla="*/ 70198 h 288565"/>
              <a:gd name="T40" fmla="*/ 178692 w 288564"/>
              <a:gd name="T41" fmla="*/ 104940 h 288565"/>
              <a:gd name="T42" fmla="*/ 156164 w 288564"/>
              <a:gd name="T43" fmla="*/ 70198 h 288565"/>
              <a:gd name="T44" fmla="*/ 151569 w 288564"/>
              <a:gd name="T45" fmla="*/ 92557 h 288565"/>
              <a:gd name="T46" fmla="*/ 138423 w 288564"/>
              <a:gd name="T47" fmla="*/ 74598 h 288565"/>
              <a:gd name="T48" fmla="*/ 129232 w 288564"/>
              <a:gd name="T49" fmla="*/ 74598 h 288565"/>
              <a:gd name="T50" fmla="*/ 114541 w 288564"/>
              <a:gd name="T51" fmla="*/ 101001 h 288565"/>
              <a:gd name="T52" fmla="*/ 110885 w 288564"/>
              <a:gd name="T53" fmla="*/ 70198 h 288565"/>
              <a:gd name="T54" fmla="*/ 79773 w 288564"/>
              <a:gd name="T55" fmla="*/ 132056 h 288565"/>
              <a:gd name="T56" fmla="*/ 57805 w 288564"/>
              <a:gd name="T57" fmla="*/ 70198 h 288565"/>
              <a:gd name="T58" fmla="*/ 52652 w 288564"/>
              <a:gd name="T59" fmla="*/ 156087 h 288565"/>
              <a:gd name="T60" fmla="*/ 39518 w 288564"/>
              <a:gd name="T61" fmla="*/ 74529 h 288565"/>
              <a:gd name="T62" fmla="*/ 30315 w 288564"/>
              <a:gd name="T63" fmla="*/ 74529 h 288565"/>
              <a:gd name="T64" fmla="*/ 9203 w 288564"/>
              <a:gd name="T65" fmla="*/ 220267 h 288565"/>
              <a:gd name="T66" fmla="*/ 4786 w 288564"/>
              <a:gd name="T67" fmla="*/ 70198 h 288565"/>
              <a:gd name="T68" fmla="*/ 286023 w 288564"/>
              <a:gd name="T69" fmla="*/ 57068 h 288565"/>
              <a:gd name="T70" fmla="*/ 284790 w 288564"/>
              <a:gd name="T71" fmla="*/ 0 h 288565"/>
              <a:gd name="T72" fmla="*/ 280801 w 288564"/>
              <a:gd name="T73" fmla="*/ 27300 h 288565"/>
              <a:gd name="T74" fmla="*/ 259677 w 288564"/>
              <a:gd name="T75" fmla="*/ 4253 h 288565"/>
              <a:gd name="T76" fmla="*/ 250488 w 288564"/>
              <a:gd name="T77" fmla="*/ 4253 h 288565"/>
              <a:gd name="T78" fmla="*/ 237356 w 288564"/>
              <a:gd name="T79" fmla="*/ 27300 h 288565"/>
              <a:gd name="T80" fmla="*/ 232569 w 288564"/>
              <a:gd name="T81" fmla="*/ 0 h 288565"/>
              <a:gd name="T82" fmla="*/ 209471 w 288564"/>
              <a:gd name="T83" fmla="*/ 31553 h 288565"/>
              <a:gd name="T84" fmla="*/ 178692 w 288564"/>
              <a:gd name="T85" fmla="*/ 0 h 288565"/>
              <a:gd name="T86" fmla="*/ 173905 w 288564"/>
              <a:gd name="T87" fmla="*/ 27300 h 288565"/>
              <a:gd name="T88" fmla="*/ 160759 w 288564"/>
              <a:gd name="T89" fmla="*/ 4253 h 288565"/>
              <a:gd name="T90" fmla="*/ 151569 w 288564"/>
              <a:gd name="T91" fmla="*/ 4253 h 288565"/>
              <a:gd name="T92" fmla="*/ 138423 w 288564"/>
              <a:gd name="T93" fmla="*/ 27300 h 288565"/>
              <a:gd name="T94" fmla="*/ 133445 w 288564"/>
              <a:gd name="T95" fmla="*/ 0 h 288565"/>
              <a:gd name="T96" fmla="*/ 110885 w 288564"/>
              <a:gd name="T97" fmla="*/ 31553 h 288565"/>
              <a:gd name="T98" fmla="*/ 79773 w 288564"/>
              <a:gd name="T99" fmla="*/ 0 h 288565"/>
              <a:gd name="T100" fmla="*/ 74987 w 288564"/>
              <a:gd name="T101" fmla="*/ 27300 h 288565"/>
              <a:gd name="T102" fmla="*/ 57068 w 288564"/>
              <a:gd name="T103" fmla="*/ 4253 h 288565"/>
              <a:gd name="T104" fmla="*/ 47865 w 288564"/>
              <a:gd name="T105" fmla="*/ 4253 h 288565"/>
              <a:gd name="T106" fmla="*/ 36312 w 288564"/>
              <a:gd name="T107" fmla="*/ 27300 h 288565"/>
              <a:gd name="T108" fmla="*/ 31335 w 288564"/>
              <a:gd name="T109" fmla="*/ 0 h 288565"/>
              <a:gd name="T110" fmla="*/ 4786 w 288564"/>
              <a:gd name="T111" fmla="*/ 31553 h 288565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288564" h="288565">
                <a:moveTo>
                  <a:pt x="57775" y="244991"/>
                </a:moveTo>
                <a:lnTo>
                  <a:pt x="49486" y="253274"/>
                </a:lnTo>
                <a:cubicBezTo>
                  <a:pt x="46964" y="255074"/>
                  <a:pt x="45522" y="258676"/>
                  <a:pt x="45522" y="262637"/>
                </a:cubicBezTo>
                <a:cubicBezTo>
                  <a:pt x="45522" y="265878"/>
                  <a:pt x="46964" y="269119"/>
                  <a:pt x="49486" y="271640"/>
                </a:cubicBezTo>
                <a:lnTo>
                  <a:pt x="54171" y="276321"/>
                </a:lnTo>
                <a:cubicBezTo>
                  <a:pt x="58856" y="281003"/>
                  <a:pt x="67505" y="281003"/>
                  <a:pt x="72910" y="276321"/>
                </a:cubicBezTo>
                <a:lnTo>
                  <a:pt x="80839" y="268039"/>
                </a:lnTo>
                <a:lnTo>
                  <a:pt x="57775" y="244991"/>
                </a:lnTo>
                <a:close/>
                <a:moveTo>
                  <a:pt x="146485" y="146307"/>
                </a:moveTo>
                <a:cubicBezTo>
                  <a:pt x="138215" y="146307"/>
                  <a:pt x="129585" y="149546"/>
                  <a:pt x="123113" y="156025"/>
                </a:cubicBezTo>
                <a:cubicBezTo>
                  <a:pt x="117000" y="162144"/>
                  <a:pt x="113405" y="170782"/>
                  <a:pt x="113405" y="179780"/>
                </a:cubicBezTo>
                <a:cubicBezTo>
                  <a:pt x="113405" y="188778"/>
                  <a:pt x="117000" y="197056"/>
                  <a:pt x="123113" y="203174"/>
                </a:cubicBezTo>
                <a:cubicBezTo>
                  <a:pt x="129585" y="209653"/>
                  <a:pt x="137855" y="212892"/>
                  <a:pt x="146485" y="212892"/>
                </a:cubicBezTo>
                <a:cubicBezTo>
                  <a:pt x="155474" y="212892"/>
                  <a:pt x="164103" y="209653"/>
                  <a:pt x="170216" y="203174"/>
                </a:cubicBezTo>
                <a:cubicBezTo>
                  <a:pt x="176688" y="197056"/>
                  <a:pt x="179924" y="188778"/>
                  <a:pt x="179924" y="179780"/>
                </a:cubicBezTo>
                <a:cubicBezTo>
                  <a:pt x="179924" y="170782"/>
                  <a:pt x="176688" y="162144"/>
                  <a:pt x="170216" y="156025"/>
                </a:cubicBezTo>
                <a:cubicBezTo>
                  <a:pt x="163744" y="149546"/>
                  <a:pt x="155114" y="146307"/>
                  <a:pt x="146485" y="146307"/>
                </a:cubicBezTo>
                <a:close/>
                <a:moveTo>
                  <a:pt x="146709" y="137489"/>
                </a:moveTo>
                <a:cubicBezTo>
                  <a:pt x="157541" y="137489"/>
                  <a:pt x="168418" y="141628"/>
                  <a:pt x="176688" y="149906"/>
                </a:cubicBezTo>
                <a:cubicBezTo>
                  <a:pt x="184598" y="157825"/>
                  <a:pt x="188554" y="168622"/>
                  <a:pt x="188554" y="179780"/>
                </a:cubicBezTo>
                <a:cubicBezTo>
                  <a:pt x="188554" y="190937"/>
                  <a:pt x="184598" y="201735"/>
                  <a:pt x="176688" y="209293"/>
                </a:cubicBezTo>
                <a:cubicBezTo>
                  <a:pt x="168778" y="217571"/>
                  <a:pt x="157991" y="221890"/>
                  <a:pt x="146485" y="221890"/>
                </a:cubicBezTo>
                <a:cubicBezTo>
                  <a:pt x="135338" y="221890"/>
                  <a:pt x="124911" y="217571"/>
                  <a:pt x="117000" y="209293"/>
                </a:cubicBezTo>
                <a:cubicBezTo>
                  <a:pt x="108730" y="201735"/>
                  <a:pt x="104775" y="190937"/>
                  <a:pt x="104775" y="179780"/>
                </a:cubicBezTo>
                <a:cubicBezTo>
                  <a:pt x="104775" y="168622"/>
                  <a:pt x="108730" y="157825"/>
                  <a:pt x="117000" y="149906"/>
                </a:cubicBezTo>
                <a:cubicBezTo>
                  <a:pt x="125090" y="141628"/>
                  <a:pt x="135877" y="137489"/>
                  <a:pt x="146709" y="137489"/>
                </a:cubicBezTo>
                <a:close/>
                <a:moveTo>
                  <a:pt x="146427" y="114270"/>
                </a:moveTo>
                <a:cubicBezTo>
                  <a:pt x="130210" y="114270"/>
                  <a:pt x="113633" y="120392"/>
                  <a:pt x="100659" y="132996"/>
                </a:cubicBezTo>
                <a:cubicBezTo>
                  <a:pt x="80478" y="153162"/>
                  <a:pt x="76154" y="183772"/>
                  <a:pt x="89127" y="208980"/>
                </a:cubicBezTo>
                <a:cubicBezTo>
                  <a:pt x="89848" y="210781"/>
                  <a:pt x="89488" y="212941"/>
                  <a:pt x="88406" y="214022"/>
                </a:cubicBezTo>
                <a:lnTo>
                  <a:pt x="63541" y="238509"/>
                </a:lnTo>
                <a:lnTo>
                  <a:pt x="86605" y="262277"/>
                </a:lnTo>
                <a:lnTo>
                  <a:pt x="111470" y="237069"/>
                </a:lnTo>
                <a:cubicBezTo>
                  <a:pt x="112912" y="235988"/>
                  <a:pt x="115074" y="235628"/>
                  <a:pt x="116876" y="236349"/>
                </a:cubicBezTo>
                <a:cubicBezTo>
                  <a:pt x="141742" y="250033"/>
                  <a:pt x="172734" y="244991"/>
                  <a:pt x="192554" y="224465"/>
                </a:cubicBezTo>
                <a:cubicBezTo>
                  <a:pt x="204807" y="212221"/>
                  <a:pt x="211293" y="196376"/>
                  <a:pt x="211293" y="179091"/>
                </a:cubicBezTo>
                <a:cubicBezTo>
                  <a:pt x="211293" y="161445"/>
                  <a:pt x="204807" y="145240"/>
                  <a:pt x="192554" y="132996"/>
                </a:cubicBezTo>
                <a:cubicBezTo>
                  <a:pt x="179941" y="120392"/>
                  <a:pt x="163364" y="114270"/>
                  <a:pt x="146427" y="114270"/>
                </a:cubicBezTo>
                <a:close/>
                <a:moveTo>
                  <a:pt x="146787" y="105537"/>
                </a:moveTo>
                <a:cubicBezTo>
                  <a:pt x="165616" y="105537"/>
                  <a:pt x="184446" y="112649"/>
                  <a:pt x="198680" y="126874"/>
                </a:cubicBezTo>
                <a:cubicBezTo>
                  <a:pt x="212735" y="140558"/>
                  <a:pt x="220303" y="159284"/>
                  <a:pt x="220303" y="179091"/>
                </a:cubicBezTo>
                <a:cubicBezTo>
                  <a:pt x="220303" y="198537"/>
                  <a:pt x="212735" y="217263"/>
                  <a:pt x="198680" y="231307"/>
                </a:cubicBezTo>
                <a:cubicBezTo>
                  <a:pt x="176698" y="253274"/>
                  <a:pt x="143183" y="258676"/>
                  <a:pt x="115435" y="245712"/>
                </a:cubicBezTo>
                <a:lnTo>
                  <a:pt x="79037" y="282443"/>
                </a:lnTo>
                <a:cubicBezTo>
                  <a:pt x="74712" y="286404"/>
                  <a:pt x="68946" y="288565"/>
                  <a:pt x="63541" y="288565"/>
                </a:cubicBezTo>
                <a:cubicBezTo>
                  <a:pt x="57775" y="288565"/>
                  <a:pt x="52009" y="286404"/>
                  <a:pt x="48045" y="282443"/>
                </a:cubicBezTo>
                <a:lnTo>
                  <a:pt x="43360" y="277762"/>
                </a:lnTo>
                <a:cubicBezTo>
                  <a:pt x="39396" y="273440"/>
                  <a:pt x="36513" y="268039"/>
                  <a:pt x="36513" y="262637"/>
                </a:cubicBezTo>
                <a:cubicBezTo>
                  <a:pt x="36513" y="256515"/>
                  <a:pt x="39396" y="250753"/>
                  <a:pt x="43360" y="246792"/>
                </a:cubicBezTo>
                <a:lnTo>
                  <a:pt x="79757" y="210060"/>
                </a:lnTo>
                <a:cubicBezTo>
                  <a:pt x="66784" y="182332"/>
                  <a:pt x="72550" y="149201"/>
                  <a:pt x="94893" y="126874"/>
                </a:cubicBezTo>
                <a:cubicBezTo>
                  <a:pt x="109128" y="112649"/>
                  <a:pt x="127957" y="105537"/>
                  <a:pt x="146787" y="105537"/>
                </a:cubicBezTo>
                <a:close/>
                <a:moveTo>
                  <a:pt x="283369" y="69850"/>
                </a:moveTo>
                <a:cubicBezTo>
                  <a:pt x="285684" y="69850"/>
                  <a:pt x="287007" y="71645"/>
                  <a:pt x="287007" y="74157"/>
                </a:cubicBezTo>
                <a:lnTo>
                  <a:pt x="287007" y="219172"/>
                </a:lnTo>
                <a:cubicBezTo>
                  <a:pt x="287007" y="222043"/>
                  <a:pt x="285684" y="223479"/>
                  <a:pt x="283369" y="223479"/>
                </a:cubicBezTo>
                <a:cubicBezTo>
                  <a:pt x="281054" y="223479"/>
                  <a:pt x="279400" y="222043"/>
                  <a:pt x="279400" y="219172"/>
                </a:cubicBezTo>
                <a:lnTo>
                  <a:pt x="279400" y="74157"/>
                </a:lnTo>
                <a:cubicBezTo>
                  <a:pt x="279400" y="71645"/>
                  <a:pt x="281054" y="69850"/>
                  <a:pt x="283369" y="69850"/>
                </a:cubicBezTo>
                <a:close/>
                <a:moveTo>
                  <a:pt x="252222" y="69850"/>
                </a:moveTo>
                <a:cubicBezTo>
                  <a:pt x="254508" y="69850"/>
                  <a:pt x="256794" y="71645"/>
                  <a:pt x="256794" y="74157"/>
                </a:cubicBezTo>
                <a:lnTo>
                  <a:pt x="256794" y="219172"/>
                </a:lnTo>
                <a:cubicBezTo>
                  <a:pt x="256794" y="222043"/>
                  <a:pt x="254508" y="223479"/>
                  <a:pt x="252222" y="223479"/>
                </a:cubicBezTo>
                <a:cubicBezTo>
                  <a:pt x="249555" y="223479"/>
                  <a:pt x="247650" y="222043"/>
                  <a:pt x="247650" y="219172"/>
                </a:cubicBezTo>
                <a:lnTo>
                  <a:pt x="247650" y="74157"/>
                </a:lnTo>
                <a:cubicBezTo>
                  <a:pt x="247650" y="71645"/>
                  <a:pt x="249555" y="69850"/>
                  <a:pt x="252222" y="69850"/>
                </a:cubicBezTo>
                <a:close/>
                <a:moveTo>
                  <a:pt x="230378" y="69850"/>
                </a:moveTo>
                <a:cubicBezTo>
                  <a:pt x="232664" y="69850"/>
                  <a:pt x="234569" y="71645"/>
                  <a:pt x="234569" y="74159"/>
                </a:cubicBezTo>
                <a:lnTo>
                  <a:pt x="234569" y="155311"/>
                </a:lnTo>
                <a:cubicBezTo>
                  <a:pt x="234569" y="157825"/>
                  <a:pt x="232664" y="159979"/>
                  <a:pt x="230378" y="159979"/>
                </a:cubicBezTo>
                <a:cubicBezTo>
                  <a:pt x="227711" y="159979"/>
                  <a:pt x="225425" y="157825"/>
                  <a:pt x="225425" y="155311"/>
                </a:cubicBezTo>
                <a:lnTo>
                  <a:pt x="225425" y="74159"/>
                </a:lnTo>
                <a:cubicBezTo>
                  <a:pt x="225425" y="71645"/>
                  <a:pt x="227711" y="69850"/>
                  <a:pt x="230378" y="69850"/>
                </a:cubicBezTo>
                <a:close/>
                <a:moveTo>
                  <a:pt x="208426" y="69850"/>
                </a:moveTo>
                <a:cubicBezTo>
                  <a:pt x="210741" y="69850"/>
                  <a:pt x="212394" y="71654"/>
                  <a:pt x="212394" y="74179"/>
                </a:cubicBezTo>
                <a:lnTo>
                  <a:pt x="212394" y="121083"/>
                </a:lnTo>
                <a:cubicBezTo>
                  <a:pt x="212394" y="123248"/>
                  <a:pt x="210741" y="125052"/>
                  <a:pt x="208426" y="125052"/>
                </a:cubicBezTo>
                <a:cubicBezTo>
                  <a:pt x="206442" y="125052"/>
                  <a:pt x="204788" y="123248"/>
                  <a:pt x="204788" y="121083"/>
                </a:cubicBezTo>
                <a:lnTo>
                  <a:pt x="204788" y="74179"/>
                </a:lnTo>
                <a:cubicBezTo>
                  <a:pt x="204788" y="71654"/>
                  <a:pt x="206442" y="69850"/>
                  <a:pt x="208426" y="69850"/>
                </a:cubicBezTo>
                <a:close/>
                <a:moveTo>
                  <a:pt x="177801" y="69850"/>
                </a:moveTo>
                <a:cubicBezTo>
                  <a:pt x="180365" y="69850"/>
                  <a:pt x="182197" y="71632"/>
                  <a:pt x="182197" y="74126"/>
                </a:cubicBezTo>
                <a:lnTo>
                  <a:pt x="182197" y="100498"/>
                </a:lnTo>
                <a:cubicBezTo>
                  <a:pt x="182197" y="102637"/>
                  <a:pt x="180365" y="104418"/>
                  <a:pt x="177801" y="104418"/>
                </a:cubicBezTo>
                <a:cubicBezTo>
                  <a:pt x="175236" y="104418"/>
                  <a:pt x="173038" y="102637"/>
                  <a:pt x="173038" y="100498"/>
                </a:cubicBezTo>
                <a:lnTo>
                  <a:pt x="173038" y="74126"/>
                </a:lnTo>
                <a:cubicBezTo>
                  <a:pt x="173038" y="71632"/>
                  <a:pt x="175236" y="69850"/>
                  <a:pt x="177801" y="69850"/>
                </a:cubicBezTo>
                <a:close/>
                <a:moveTo>
                  <a:pt x="155385" y="69850"/>
                </a:moveTo>
                <a:cubicBezTo>
                  <a:pt x="158052" y="69850"/>
                  <a:pt x="159957" y="71673"/>
                  <a:pt x="159957" y="74226"/>
                </a:cubicBezTo>
                <a:lnTo>
                  <a:pt x="159957" y="92097"/>
                </a:lnTo>
                <a:cubicBezTo>
                  <a:pt x="159957" y="94285"/>
                  <a:pt x="158052" y="96473"/>
                  <a:pt x="155385" y="96473"/>
                </a:cubicBezTo>
                <a:cubicBezTo>
                  <a:pt x="152718" y="96473"/>
                  <a:pt x="150813" y="94285"/>
                  <a:pt x="150813" y="92097"/>
                </a:cubicBezTo>
                <a:lnTo>
                  <a:pt x="150813" y="74226"/>
                </a:lnTo>
                <a:cubicBezTo>
                  <a:pt x="150813" y="71673"/>
                  <a:pt x="152718" y="69850"/>
                  <a:pt x="155385" y="69850"/>
                </a:cubicBezTo>
                <a:close/>
                <a:moveTo>
                  <a:pt x="132779" y="69850"/>
                </a:moveTo>
                <a:cubicBezTo>
                  <a:pt x="135446" y="69850"/>
                  <a:pt x="137732" y="71673"/>
                  <a:pt x="137732" y="74226"/>
                </a:cubicBezTo>
                <a:lnTo>
                  <a:pt x="137732" y="92097"/>
                </a:lnTo>
                <a:cubicBezTo>
                  <a:pt x="137732" y="94285"/>
                  <a:pt x="135446" y="96473"/>
                  <a:pt x="132779" y="96473"/>
                </a:cubicBezTo>
                <a:cubicBezTo>
                  <a:pt x="130112" y="96473"/>
                  <a:pt x="128588" y="94285"/>
                  <a:pt x="128588" y="92097"/>
                </a:cubicBezTo>
                <a:lnTo>
                  <a:pt x="128588" y="74226"/>
                </a:lnTo>
                <a:cubicBezTo>
                  <a:pt x="128588" y="71673"/>
                  <a:pt x="130112" y="69850"/>
                  <a:pt x="132779" y="69850"/>
                </a:cubicBezTo>
                <a:close/>
                <a:moveTo>
                  <a:pt x="110332" y="69850"/>
                </a:moveTo>
                <a:cubicBezTo>
                  <a:pt x="112647" y="69850"/>
                  <a:pt x="113969" y="71632"/>
                  <a:pt x="113969" y="74126"/>
                </a:cubicBezTo>
                <a:lnTo>
                  <a:pt x="113969" y="100498"/>
                </a:lnTo>
                <a:cubicBezTo>
                  <a:pt x="113969" y="102637"/>
                  <a:pt x="112647" y="104418"/>
                  <a:pt x="110332" y="104418"/>
                </a:cubicBezTo>
                <a:cubicBezTo>
                  <a:pt x="108017" y="104418"/>
                  <a:pt x="106363" y="102637"/>
                  <a:pt x="106363" y="100498"/>
                </a:cubicBezTo>
                <a:lnTo>
                  <a:pt x="106363" y="74126"/>
                </a:lnTo>
                <a:cubicBezTo>
                  <a:pt x="106363" y="71632"/>
                  <a:pt x="108017" y="69850"/>
                  <a:pt x="110332" y="69850"/>
                </a:cubicBezTo>
                <a:close/>
                <a:moveTo>
                  <a:pt x="79375" y="69850"/>
                </a:moveTo>
                <a:cubicBezTo>
                  <a:pt x="81940" y="69850"/>
                  <a:pt x="83772" y="71671"/>
                  <a:pt x="83772" y="74220"/>
                </a:cubicBezTo>
                <a:lnTo>
                  <a:pt x="83772" y="127393"/>
                </a:lnTo>
                <a:cubicBezTo>
                  <a:pt x="83772" y="129942"/>
                  <a:pt x="81940" y="131399"/>
                  <a:pt x="79375" y="131399"/>
                </a:cubicBezTo>
                <a:cubicBezTo>
                  <a:pt x="76811" y="131399"/>
                  <a:pt x="74613" y="129942"/>
                  <a:pt x="74613" y="127393"/>
                </a:cubicBezTo>
                <a:lnTo>
                  <a:pt x="74613" y="74220"/>
                </a:lnTo>
                <a:cubicBezTo>
                  <a:pt x="74613" y="71671"/>
                  <a:pt x="76811" y="69850"/>
                  <a:pt x="79375" y="69850"/>
                </a:cubicBezTo>
                <a:close/>
                <a:moveTo>
                  <a:pt x="57517" y="69850"/>
                </a:moveTo>
                <a:cubicBezTo>
                  <a:pt x="60081" y="69850"/>
                  <a:pt x="61547" y="71645"/>
                  <a:pt x="61547" y="74159"/>
                </a:cubicBezTo>
                <a:lnTo>
                  <a:pt x="61547" y="155311"/>
                </a:lnTo>
                <a:cubicBezTo>
                  <a:pt x="61547" y="157825"/>
                  <a:pt x="60081" y="159979"/>
                  <a:pt x="57517" y="159979"/>
                </a:cubicBezTo>
                <a:cubicBezTo>
                  <a:pt x="54952" y="159979"/>
                  <a:pt x="52388" y="157825"/>
                  <a:pt x="52388" y="155311"/>
                </a:cubicBezTo>
                <a:lnTo>
                  <a:pt x="52388" y="74159"/>
                </a:lnTo>
                <a:cubicBezTo>
                  <a:pt x="52388" y="71645"/>
                  <a:pt x="54952" y="69850"/>
                  <a:pt x="57517" y="69850"/>
                </a:cubicBezTo>
                <a:close/>
                <a:moveTo>
                  <a:pt x="34925" y="69850"/>
                </a:moveTo>
                <a:cubicBezTo>
                  <a:pt x="36757" y="69850"/>
                  <a:pt x="39322" y="71645"/>
                  <a:pt x="39322" y="74157"/>
                </a:cubicBezTo>
                <a:lnTo>
                  <a:pt x="39322" y="219172"/>
                </a:lnTo>
                <a:cubicBezTo>
                  <a:pt x="39322" y="221684"/>
                  <a:pt x="36757" y="223479"/>
                  <a:pt x="34925" y="223479"/>
                </a:cubicBezTo>
                <a:cubicBezTo>
                  <a:pt x="32361" y="223479"/>
                  <a:pt x="30163" y="221684"/>
                  <a:pt x="30163" y="219172"/>
                </a:cubicBezTo>
                <a:lnTo>
                  <a:pt x="30163" y="74157"/>
                </a:lnTo>
                <a:cubicBezTo>
                  <a:pt x="30163" y="71645"/>
                  <a:pt x="32361" y="69850"/>
                  <a:pt x="34925" y="69850"/>
                </a:cubicBezTo>
                <a:close/>
                <a:moveTo>
                  <a:pt x="4762" y="69850"/>
                </a:moveTo>
                <a:cubicBezTo>
                  <a:pt x="7327" y="69850"/>
                  <a:pt x="9159" y="71645"/>
                  <a:pt x="9159" y="74157"/>
                </a:cubicBezTo>
                <a:lnTo>
                  <a:pt x="9159" y="219172"/>
                </a:lnTo>
                <a:cubicBezTo>
                  <a:pt x="9159" y="222043"/>
                  <a:pt x="7327" y="223479"/>
                  <a:pt x="4762" y="223479"/>
                </a:cubicBezTo>
                <a:cubicBezTo>
                  <a:pt x="2198" y="223479"/>
                  <a:pt x="0" y="222043"/>
                  <a:pt x="0" y="219172"/>
                </a:cubicBezTo>
                <a:lnTo>
                  <a:pt x="0" y="74157"/>
                </a:lnTo>
                <a:cubicBezTo>
                  <a:pt x="0" y="71645"/>
                  <a:pt x="2198" y="69850"/>
                  <a:pt x="4762" y="69850"/>
                </a:cubicBezTo>
                <a:close/>
                <a:moveTo>
                  <a:pt x="4689" y="47625"/>
                </a:moveTo>
                <a:lnTo>
                  <a:pt x="284597" y="47625"/>
                </a:lnTo>
                <a:cubicBezTo>
                  <a:pt x="287122" y="47625"/>
                  <a:pt x="288564" y="49823"/>
                  <a:pt x="288564" y="52021"/>
                </a:cubicBezTo>
                <a:cubicBezTo>
                  <a:pt x="288564" y="54585"/>
                  <a:pt x="287122" y="56784"/>
                  <a:pt x="284597" y="56784"/>
                </a:cubicBezTo>
                <a:lnTo>
                  <a:pt x="4689" y="56784"/>
                </a:lnTo>
                <a:cubicBezTo>
                  <a:pt x="2164" y="56784"/>
                  <a:pt x="0" y="54585"/>
                  <a:pt x="0" y="52021"/>
                </a:cubicBezTo>
                <a:cubicBezTo>
                  <a:pt x="0" y="49823"/>
                  <a:pt x="2164" y="47625"/>
                  <a:pt x="4689" y="47625"/>
                </a:cubicBezTo>
                <a:close/>
                <a:moveTo>
                  <a:pt x="283369" y="0"/>
                </a:moveTo>
                <a:cubicBezTo>
                  <a:pt x="285684" y="0"/>
                  <a:pt x="287007" y="2117"/>
                  <a:pt x="287007" y="4233"/>
                </a:cubicBezTo>
                <a:lnTo>
                  <a:pt x="287007" y="27164"/>
                </a:lnTo>
                <a:cubicBezTo>
                  <a:pt x="287007" y="29633"/>
                  <a:pt x="285684" y="31397"/>
                  <a:pt x="283369" y="31397"/>
                </a:cubicBezTo>
                <a:cubicBezTo>
                  <a:pt x="281054" y="31397"/>
                  <a:pt x="279400" y="29633"/>
                  <a:pt x="279400" y="27164"/>
                </a:cubicBezTo>
                <a:lnTo>
                  <a:pt x="279400" y="4233"/>
                </a:lnTo>
                <a:cubicBezTo>
                  <a:pt x="279400" y="2117"/>
                  <a:pt x="281054" y="0"/>
                  <a:pt x="283369" y="0"/>
                </a:cubicBezTo>
                <a:close/>
                <a:moveTo>
                  <a:pt x="253810" y="0"/>
                </a:moveTo>
                <a:cubicBezTo>
                  <a:pt x="256477" y="0"/>
                  <a:pt x="258382" y="2117"/>
                  <a:pt x="258382" y="4233"/>
                </a:cubicBezTo>
                <a:lnTo>
                  <a:pt x="258382" y="27164"/>
                </a:lnTo>
                <a:cubicBezTo>
                  <a:pt x="258382" y="29633"/>
                  <a:pt x="256477" y="31397"/>
                  <a:pt x="253810" y="31397"/>
                </a:cubicBezTo>
                <a:cubicBezTo>
                  <a:pt x="251143" y="31397"/>
                  <a:pt x="249238" y="29633"/>
                  <a:pt x="249238" y="27164"/>
                </a:cubicBezTo>
                <a:lnTo>
                  <a:pt x="249238" y="4233"/>
                </a:lnTo>
                <a:cubicBezTo>
                  <a:pt x="249238" y="2117"/>
                  <a:pt x="251143" y="0"/>
                  <a:pt x="253810" y="0"/>
                </a:cubicBezTo>
                <a:close/>
                <a:moveTo>
                  <a:pt x="231409" y="0"/>
                </a:moveTo>
                <a:cubicBezTo>
                  <a:pt x="233974" y="0"/>
                  <a:pt x="236172" y="2117"/>
                  <a:pt x="236172" y="4233"/>
                </a:cubicBezTo>
                <a:lnTo>
                  <a:pt x="236172" y="27164"/>
                </a:lnTo>
                <a:cubicBezTo>
                  <a:pt x="236172" y="29633"/>
                  <a:pt x="233974" y="31397"/>
                  <a:pt x="231409" y="31397"/>
                </a:cubicBezTo>
                <a:cubicBezTo>
                  <a:pt x="228845" y="31397"/>
                  <a:pt x="227013" y="29633"/>
                  <a:pt x="227013" y="27164"/>
                </a:cubicBezTo>
                <a:lnTo>
                  <a:pt x="227013" y="4233"/>
                </a:lnTo>
                <a:cubicBezTo>
                  <a:pt x="227013" y="2117"/>
                  <a:pt x="228845" y="0"/>
                  <a:pt x="231409" y="0"/>
                </a:cubicBezTo>
                <a:close/>
                <a:moveTo>
                  <a:pt x="208426" y="0"/>
                </a:moveTo>
                <a:cubicBezTo>
                  <a:pt x="210741" y="0"/>
                  <a:pt x="212394" y="2117"/>
                  <a:pt x="212394" y="4233"/>
                </a:cubicBezTo>
                <a:lnTo>
                  <a:pt x="212394" y="27164"/>
                </a:lnTo>
                <a:cubicBezTo>
                  <a:pt x="212394" y="29633"/>
                  <a:pt x="210741" y="31397"/>
                  <a:pt x="208426" y="31397"/>
                </a:cubicBezTo>
                <a:cubicBezTo>
                  <a:pt x="206442" y="31397"/>
                  <a:pt x="204788" y="29633"/>
                  <a:pt x="204788" y="27164"/>
                </a:cubicBezTo>
                <a:lnTo>
                  <a:pt x="204788" y="4233"/>
                </a:lnTo>
                <a:cubicBezTo>
                  <a:pt x="204788" y="2117"/>
                  <a:pt x="206442" y="0"/>
                  <a:pt x="208426" y="0"/>
                </a:cubicBezTo>
                <a:close/>
                <a:moveTo>
                  <a:pt x="177801" y="0"/>
                </a:moveTo>
                <a:cubicBezTo>
                  <a:pt x="180365" y="0"/>
                  <a:pt x="182197" y="2117"/>
                  <a:pt x="182197" y="4233"/>
                </a:cubicBezTo>
                <a:lnTo>
                  <a:pt x="182197" y="27164"/>
                </a:lnTo>
                <a:cubicBezTo>
                  <a:pt x="182197" y="29633"/>
                  <a:pt x="180365" y="31397"/>
                  <a:pt x="177801" y="31397"/>
                </a:cubicBezTo>
                <a:cubicBezTo>
                  <a:pt x="175236" y="31397"/>
                  <a:pt x="173038" y="29633"/>
                  <a:pt x="173038" y="27164"/>
                </a:cubicBezTo>
                <a:lnTo>
                  <a:pt x="173038" y="4233"/>
                </a:lnTo>
                <a:cubicBezTo>
                  <a:pt x="173038" y="2117"/>
                  <a:pt x="175236" y="0"/>
                  <a:pt x="177801" y="0"/>
                </a:cubicBezTo>
                <a:close/>
                <a:moveTo>
                  <a:pt x="155385" y="0"/>
                </a:moveTo>
                <a:cubicBezTo>
                  <a:pt x="158052" y="0"/>
                  <a:pt x="159957" y="2117"/>
                  <a:pt x="159957" y="4233"/>
                </a:cubicBezTo>
                <a:lnTo>
                  <a:pt x="159957" y="27164"/>
                </a:lnTo>
                <a:cubicBezTo>
                  <a:pt x="159957" y="29633"/>
                  <a:pt x="158052" y="31397"/>
                  <a:pt x="155385" y="31397"/>
                </a:cubicBezTo>
                <a:cubicBezTo>
                  <a:pt x="152718" y="31397"/>
                  <a:pt x="150813" y="29633"/>
                  <a:pt x="150813" y="27164"/>
                </a:cubicBezTo>
                <a:lnTo>
                  <a:pt x="150813" y="4233"/>
                </a:lnTo>
                <a:cubicBezTo>
                  <a:pt x="150813" y="2117"/>
                  <a:pt x="152718" y="0"/>
                  <a:pt x="155385" y="0"/>
                </a:cubicBezTo>
                <a:close/>
                <a:moveTo>
                  <a:pt x="132779" y="0"/>
                </a:moveTo>
                <a:cubicBezTo>
                  <a:pt x="135446" y="0"/>
                  <a:pt x="137732" y="2117"/>
                  <a:pt x="137732" y="4233"/>
                </a:cubicBezTo>
                <a:lnTo>
                  <a:pt x="137732" y="27164"/>
                </a:lnTo>
                <a:cubicBezTo>
                  <a:pt x="137732" y="29633"/>
                  <a:pt x="135446" y="31397"/>
                  <a:pt x="132779" y="31397"/>
                </a:cubicBezTo>
                <a:cubicBezTo>
                  <a:pt x="130112" y="31397"/>
                  <a:pt x="128588" y="29633"/>
                  <a:pt x="128588" y="27164"/>
                </a:cubicBezTo>
                <a:lnTo>
                  <a:pt x="128588" y="4233"/>
                </a:lnTo>
                <a:cubicBezTo>
                  <a:pt x="128588" y="2117"/>
                  <a:pt x="130112" y="0"/>
                  <a:pt x="132779" y="0"/>
                </a:cubicBezTo>
                <a:close/>
                <a:moveTo>
                  <a:pt x="110332" y="0"/>
                </a:moveTo>
                <a:cubicBezTo>
                  <a:pt x="112647" y="0"/>
                  <a:pt x="113969" y="2117"/>
                  <a:pt x="113969" y="4233"/>
                </a:cubicBezTo>
                <a:lnTo>
                  <a:pt x="113969" y="27164"/>
                </a:lnTo>
                <a:cubicBezTo>
                  <a:pt x="113969" y="29633"/>
                  <a:pt x="112647" y="31397"/>
                  <a:pt x="110332" y="31397"/>
                </a:cubicBezTo>
                <a:cubicBezTo>
                  <a:pt x="108017" y="31397"/>
                  <a:pt x="106363" y="29633"/>
                  <a:pt x="106363" y="27164"/>
                </a:cubicBezTo>
                <a:lnTo>
                  <a:pt x="106363" y="4233"/>
                </a:lnTo>
                <a:cubicBezTo>
                  <a:pt x="106363" y="2117"/>
                  <a:pt x="108017" y="0"/>
                  <a:pt x="110332" y="0"/>
                </a:cubicBezTo>
                <a:close/>
                <a:moveTo>
                  <a:pt x="79375" y="0"/>
                </a:moveTo>
                <a:cubicBezTo>
                  <a:pt x="81940" y="0"/>
                  <a:pt x="83772" y="2117"/>
                  <a:pt x="83772" y="4233"/>
                </a:cubicBezTo>
                <a:lnTo>
                  <a:pt x="83772" y="27164"/>
                </a:lnTo>
                <a:cubicBezTo>
                  <a:pt x="83772" y="29633"/>
                  <a:pt x="81940" y="31397"/>
                  <a:pt x="79375" y="31397"/>
                </a:cubicBezTo>
                <a:cubicBezTo>
                  <a:pt x="76811" y="31397"/>
                  <a:pt x="74613" y="29633"/>
                  <a:pt x="74613" y="27164"/>
                </a:cubicBezTo>
                <a:lnTo>
                  <a:pt x="74613" y="4233"/>
                </a:lnTo>
                <a:cubicBezTo>
                  <a:pt x="74613" y="2117"/>
                  <a:pt x="76811" y="0"/>
                  <a:pt x="79375" y="0"/>
                </a:cubicBezTo>
                <a:close/>
                <a:moveTo>
                  <a:pt x="51655" y="0"/>
                </a:moveTo>
                <a:cubicBezTo>
                  <a:pt x="54219" y="0"/>
                  <a:pt x="56784" y="2117"/>
                  <a:pt x="56784" y="4233"/>
                </a:cubicBezTo>
                <a:lnTo>
                  <a:pt x="56784" y="27164"/>
                </a:lnTo>
                <a:cubicBezTo>
                  <a:pt x="56784" y="29633"/>
                  <a:pt x="54219" y="31397"/>
                  <a:pt x="51655" y="31397"/>
                </a:cubicBezTo>
                <a:cubicBezTo>
                  <a:pt x="49823" y="31397"/>
                  <a:pt x="47625" y="29633"/>
                  <a:pt x="47625" y="27164"/>
                </a:cubicBezTo>
                <a:lnTo>
                  <a:pt x="47625" y="4233"/>
                </a:lnTo>
                <a:cubicBezTo>
                  <a:pt x="47625" y="2117"/>
                  <a:pt x="49823" y="0"/>
                  <a:pt x="51655" y="0"/>
                </a:cubicBezTo>
                <a:close/>
                <a:moveTo>
                  <a:pt x="31179" y="0"/>
                </a:moveTo>
                <a:cubicBezTo>
                  <a:pt x="33846" y="0"/>
                  <a:pt x="36132" y="2117"/>
                  <a:pt x="36132" y="4233"/>
                </a:cubicBezTo>
                <a:lnTo>
                  <a:pt x="36132" y="27164"/>
                </a:lnTo>
                <a:cubicBezTo>
                  <a:pt x="36132" y="29633"/>
                  <a:pt x="33846" y="31397"/>
                  <a:pt x="31179" y="31397"/>
                </a:cubicBezTo>
                <a:cubicBezTo>
                  <a:pt x="28512" y="31397"/>
                  <a:pt x="26988" y="29633"/>
                  <a:pt x="26988" y="27164"/>
                </a:cubicBezTo>
                <a:lnTo>
                  <a:pt x="26988" y="4233"/>
                </a:lnTo>
                <a:cubicBezTo>
                  <a:pt x="26988" y="2117"/>
                  <a:pt x="28512" y="0"/>
                  <a:pt x="31179" y="0"/>
                </a:cubicBezTo>
                <a:close/>
                <a:moveTo>
                  <a:pt x="4762" y="0"/>
                </a:moveTo>
                <a:cubicBezTo>
                  <a:pt x="7327" y="0"/>
                  <a:pt x="9159" y="2117"/>
                  <a:pt x="9159" y="4233"/>
                </a:cubicBezTo>
                <a:lnTo>
                  <a:pt x="9159" y="27164"/>
                </a:lnTo>
                <a:cubicBezTo>
                  <a:pt x="9159" y="29633"/>
                  <a:pt x="7327" y="31397"/>
                  <a:pt x="4762" y="31397"/>
                </a:cubicBezTo>
                <a:cubicBezTo>
                  <a:pt x="2198" y="31397"/>
                  <a:pt x="0" y="29633"/>
                  <a:pt x="0" y="27164"/>
                </a:cubicBezTo>
                <a:lnTo>
                  <a:pt x="0" y="4233"/>
                </a:lnTo>
                <a:cubicBezTo>
                  <a:pt x="0" y="2117"/>
                  <a:pt x="2198" y="0"/>
                  <a:pt x="476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5" name="Freeform 993">
            <a:extLst>
              <a:ext uri="{FF2B5EF4-FFF2-40B4-BE49-F238E27FC236}">
                <a16:creationId xmlns:a16="http://schemas.microsoft.com/office/drawing/2014/main" id="{C2ABF3AF-BF18-6B4B-0645-1C1C29DB39B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743590" y="6221601"/>
            <a:ext cx="1115702" cy="1115702"/>
          </a:xfrm>
          <a:custGeom>
            <a:avLst/>
            <a:gdLst>
              <a:gd name="T0" fmla="*/ 96428 w 288564"/>
              <a:gd name="T1" fmla="*/ 281311 h 288564"/>
              <a:gd name="T2" fmla="*/ 193220 w 288564"/>
              <a:gd name="T3" fmla="*/ 255210 h 288564"/>
              <a:gd name="T4" fmla="*/ 8336 w 288564"/>
              <a:gd name="T5" fmla="*/ 220046 h 288564"/>
              <a:gd name="T6" fmla="*/ 15586 w 288564"/>
              <a:gd name="T7" fmla="*/ 246147 h 288564"/>
              <a:gd name="T8" fmla="*/ 281311 w 288564"/>
              <a:gd name="T9" fmla="*/ 238896 h 288564"/>
              <a:gd name="T10" fmla="*/ 8336 w 288564"/>
              <a:gd name="T11" fmla="*/ 220046 h 288564"/>
              <a:gd name="T12" fmla="*/ 184520 w 288564"/>
              <a:gd name="T13" fmla="*/ 164219 h 288564"/>
              <a:gd name="T14" fmla="*/ 228384 w 288564"/>
              <a:gd name="T15" fmla="*/ 120354 h 288564"/>
              <a:gd name="T16" fmla="*/ 154069 w 288564"/>
              <a:gd name="T17" fmla="*/ 120354 h 288564"/>
              <a:gd name="T18" fmla="*/ 175457 w 288564"/>
              <a:gd name="T19" fmla="*/ 164219 h 288564"/>
              <a:gd name="T20" fmla="*/ 154069 w 288564"/>
              <a:gd name="T21" fmla="*/ 120354 h 288564"/>
              <a:gd name="T22" fmla="*/ 94854 w 288564"/>
              <a:gd name="T23" fmla="*/ 97840 h 288564"/>
              <a:gd name="T24" fmla="*/ 137799 w 288564"/>
              <a:gd name="T25" fmla="*/ 65600 h 288564"/>
              <a:gd name="T26" fmla="*/ 15586 w 288564"/>
              <a:gd name="T27" fmla="*/ 43865 h 288564"/>
              <a:gd name="T28" fmla="*/ 8336 w 288564"/>
              <a:gd name="T29" fmla="*/ 210984 h 288564"/>
              <a:gd name="T30" fmla="*/ 281311 w 288564"/>
              <a:gd name="T31" fmla="*/ 51116 h 288564"/>
              <a:gd name="T32" fmla="*/ 170019 w 288564"/>
              <a:gd name="T33" fmla="*/ 43865 h 288564"/>
              <a:gd name="T34" fmla="*/ 159144 w 288564"/>
              <a:gd name="T35" fmla="*/ 111293 h 288564"/>
              <a:gd name="T36" fmla="*/ 228384 w 288564"/>
              <a:gd name="T37" fmla="*/ 56915 h 288564"/>
              <a:gd name="T38" fmla="*/ 237083 w 288564"/>
              <a:gd name="T39" fmla="*/ 56915 h 288564"/>
              <a:gd name="T40" fmla="*/ 267897 w 288564"/>
              <a:gd name="T41" fmla="*/ 111293 h 288564"/>
              <a:gd name="T42" fmla="*/ 267897 w 288564"/>
              <a:gd name="T43" fmla="*/ 120354 h 288564"/>
              <a:gd name="T44" fmla="*/ 237083 w 288564"/>
              <a:gd name="T45" fmla="*/ 164219 h 288564"/>
              <a:gd name="T46" fmla="*/ 272248 w 288564"/>
              <a:gd name="T47" fmla="*/ 168569 h 288564"/>
              <a:gd name="T48" fmla="*/ 184520 w 288564"/>
              <a:gd name="T49" fmla="*/ 173282 h 288564"/>
              <a:gd name="T50" fmla="*/ 179807 w 288564"/>
              <a:gd name="T51" fmla="*/ 202283 h 288564"/>
              <a:gd name="T52" fmla="*/ 175457 w 288564"/>
              <a:gd name="T53" fmla="*/ 173282 h 288564"/>
              <a:gd name="T54" fmla="*/ 66702 w 288564"/>
              <a:gd name="T55" fmla="*/ 197571 h 288564"/>
              <a:gd name="T56" fmla="*/ 58001 w 288564"/>
              <a:gd name="T57" fmla="*/ 197571 h 288564"/>
              <a:gd name="T58" fmla="*/ 21750 w 288564"/>
              <a:gd name="T59" fmla="*/ 173282 h 288564"/>
              <a:gd name="T60" fmla="*/ 21750 w 288564"/>
              <a:gd name="T61" fmla="*/ 164219 h 288564"/>
              <a:gd name="T62" fmla="*/ 65252 w 288564"/>
              <a:gd name="T63" fmla="*/ 120354 h 288564"/>
              <a:gd name="T64" fmla="*/ 17037 w 288564"/>
              <a:gd name="T65" fmla="*/ 115641 h 288564"/>
              <a:gd name="T66" fmla="*/ 59815 w 288564"/>
              <a:gd name="T67" fmla="*/ 111293 h 288564"/>
              <a:gd name="T68" fmla="*/ 48939 w 288564"/>
              <a:gd name="T69" fmla="*/ 43865 h 288564"/>
              <a:gd name="T70" fmla="*/ 95216 w 288564"/>
              <a:gd name="T71" fmla="*/ 32995 h 288564"/>
              <a:gd name="T72" fmla="*/ 87635 w 288564"/>
              <a:gd name="T73" fmla="*/ 56905 h 288564"/>
              <a:gd name="T74" fmla="*/ 121559 w 288564"/>
              <a:gd name="T75" fmla="*/ 39155 h 288564"/>
              <a:gd name="T76" fmla="*/ 129498 w 288564"/>
              <a:gd name="T77" fmla="*/ 34806 h 288564"/>
              <a:gd name="T78" fmla="*/ 150068 w 288564"/>
              <a:gd name="T79" fmla="*/ 56905 h 288564"/>
              <a:gd name="T80" fmla="*/ 150068 w 288564"/>
              <a:gd name="T81" fmla="*/ 65600 h 288564"/>
              <a:gd name="T82" fmla="*/ 130941 w 288564"/>
              <a:gd name="T83" fmla="*/ 103999 h 288564"/>
              <a:gd name="T84" fmla="*/ 91605 w 288564"/>
              <a:gd name="T85" fmla="*/ 106535 h 288564"/>
              <a:gd name="T86" fmla="*/ 71758 w 288564"/>
              <a:gd name="T87" fmla="*/ 65600 h 288564"/>
              <a:gd name="T88" fmla="*/ 63819 w 288564"/>
              <a:gd name="T89" fmla="*/ 60890 h 288564"/>
              <a:gd name="T90" fmla="*/ 77170 w 288564"/>
              <a:gd name="T91" fmla="*/ 56905 h 288564"/>
              <a:gd name="T92" fmla="*/ 95216 w 288564"/>
              <a:gd name="T93" fmla="*/ 32995 h 288564"/>
              <a:gd name="T94" fmla="*/ 54378 w 288564"/>
              <a:gd name="T95" fmla="*/ 64165 h 288564"/>
              <a:gd name="T96" fmla="*/ 164581 w 288564"/>
              <a:gd name="T97" fmla="*/ 64165 h 288564"/>
              <a:gd name="T98" fmla="*/ 109479 w 288564"/>
              <a:gd name="T99" fmla="*/ 0 h 288564"/>
              <a:gd name="T100" fmla="*/ 273336 w 288564"/>
              <a:gd name="T101" fmla="*/ 35165 h 288564"/>
              <a:gd name="T102" fmla="*/ 290010 w 288564"/>
              <a:gd name="T103" fmla="*/ 238896 h 288564"/>
              <a:gd name="T104" fmla="*/ 201920 w 288564"/>
              <a:gd name="T105" fmla="*/ 255210 h 288564"/>
              <a:gd name="T106" fmla="*/ 232734 w 288564"/>
              <a:gd name="T107" fmla="*/ 281311 h 288564"/>
              <a:gd name="T108" fmla="*/ 232734 w 288564"/>
              <a:gd name="T109" fmla="*/ 290010 h 288564"/>
              <a:gd name="T110" fmla="*/ 52201 w 288564"/>
              <a:gd name="T111" fmla="*/ 286023 h 288564"/>
              <a:gd name="T112" fmla="*/ 87728 w 288564"/>
              <a:gd name="T113" fmla="*/ 281311 h 288564"/>
              <a:gd name="T114" fmla="*/ 15586 w 288564"/>
              <a:gd name="T115" fmla="*/ 255210 h 288564"/>
              <a:gd name="T116" fmla="*/ 0 w 288564"/>
              <a:gd name="T117" fmla="*/ 51116 h 288564"/>
              <a:gd name="T118" fmla="*/ 52201 w 288564"/>
              <a:gd name="T119" fmla="*/ 35165 h 28856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288564" h="288564">
                <a:moveTo>
                  <a:pt x="95948" y="253937"/>
                </a:moveTo>
                <a:lnTo>
                  <a:pt x="95948" y="279908"/>
                </a:lnTo>
                <a:lnTo>
                  <a:pt x="192256" y="279908"/>
                </a:lnTo>
                <a:lnTo>
                  <a:pt x="192256" y="253937"/>
                </a:lnTo>
                <a:lnTo>
                  <a:pt x="95948" y="253937"/>
                </a:lnTo>
                <a:close/>
                <a:moveTo>
                  <a:pt x="8296" y="218948"/>
                </a:moveTo>
                <a:lnTo>
                  <a:pt x="8296" y="237705"/>
                </a:lnTo>
                <a:cubicBezTo>
                  <a:pt x="8296" y="241673"/>
                  <a:pt x="11542" y="244919"/>
                  <a:pt x="15510" y="244919"/>
                </a:cubicBezTo>
                <a:lnTo>
                  <a:pt x="271972" y="244919"/>
                </a:lnTo>
                <a:cubicBezTo>
                  <a:pt x="276300" y="244919"/>
                  <a:pt x="279908" y="241673"/>
                  <a:pt x="279908" y="237705"/>
                </a:cubicBezTo>
                <a:lnTo>
                  <a:pt x="279908" y="218948"/>
                </a:lnTo>
                <a:lnTo>
                  <a:pt x="8296" y="218948"/>
                </a:lnTo>
                <a:close/>
                <a:moveTo>
                  <a:pt x="183599" y="119754"/>
                </a:moveTo>
                <a:lnTo>
                  <a:pt x="183599" y="163400"/>
                </a:lnTo>
                <a:lnTo>
                  <a:pt x="227245" y="163400"/>
                </a:lnTo>
                <a:lnTo>
                  <a:pt x="227245" y="119754"/>
                </a:lnTo>
                <a:lnTo>
                  <a:pt x="183599" y="119754"/>
                </a:lnTo>
                <a:close/>
                <a:moveTo>
                  <a:pt x="153300" y="119754"/>
                </a:moveTo>
                <a:cubicBezTo>
                  <a:pt x="141757" y="138511"/>
                  <a:pt x="127690" y="154382"/>
                  <a:pt x="119394" y="163400"/>
                </a:cubicBezTo>
                <a:lnTo>
                  <a:pt x="174582" y="163400"/>
                </a:lnTo>
                <a:lnTo>
                  <a:pt x="174582" y="119754"/>
                </a:lnTo>
                <a:lnTo>
                  <a:pt x="153300" y="119754"/>
                </a:lnTo>
                <a:close/>
                <a:moveTo>
                  <a:pt x="80736" y="65272"/>
                </a:moveTo>
                <a:lnTo>
                  <a:pt x="94381" y="97352"/>
                </a:lnTo>
                <a:lnTo>
                  <a:pt x="123107" y="97352"/>
                </a:lnTo>
                <a:lnTo>
                  <a:pt x="137111" y="65272"/>
                </a:lnTo>
                <a:lnTo>
                  <a:pt x="80736" y="65272"/>
                </a:lnTo>
                <a:close/>
                <a:moveTo>
                  <a:pt x="15510" y="43645"/>
                </a:moveTo>
                <a:cubicBezTo>
                  <a:pt x="11542" y="43645"/>
                  <a:pt x="8296" y="46892"/>
                  <a:pt x="8296" y="50860"/>
                </a:cubicBezTo>
                <a:lnTo>
                  <a:pt x="8296" y="209931"/>
                </a:lnTo>
                <a:lnTo>
                  <a:pt x="279908" y="209931"/>
                </a:lnTo>
                <a:lnTo>
                  <a:pt x="279908" y="50860"/>
                </a:lnTo>
                <a:cubicBezTo>
                  <a:pt x="279908" y="46892"/>
                  <a:pt x="276300" y="43645"/>
                  <a:pt x="271972" y="43645"/>
                </a:cubicBezTo>
                <a:lnTo>
                  <a:pt x="169171" y="43645"/>
                </a:lnTo>
                <a:cubicBezTo>
                  <a:pt x="171696" y="50138"/>
                  <a:pt x="172417" y="56631"/>
                  <a:pt x="172417" y="63845"/>
                </a:cubicBezTo>
                <a:cubicBezTo>
                  <a:pt x="172417" y="79716"/>
                  <a:pt x="166285" y="95587"/>
                  <a:pt x="158350" y="110737"/>
                </a:cubicBezTo>
                <a:lnTo>
                  <a:pt x="227245" y="110737"/>
                </a:lnTo>
                <a:lnTo>
                  <a:pt x="227245" y="56631"/>
                </a:lnTo>
                <a:cubicBezTo>
                  <a:pt x="227245" y="54467"/>
                  <a:pt x="229409" y="52663"/>
                  <a:pt x="231573" y="52663"/>
                </a:cubicBezTo>
                <a:cubicBezTo>
                  <a:pt x="234098" y="52663"/>
                  <a:pt x="235901" y="54467"/>
                  <a:pt x="235901" y="56631"/>
                </a:cubicBezTo>
                <a:lnTo>
                  <a:pt x="235901" y="110737"/>
                </a:lnTo>
                <a:lnTo>
                  <a:pt x="266561" y="110737"/>
                </a:lnTo>
                <a:cubicBezTo>
                  <a:pt x="268726" y="110737"/>
                  <a:pt x="270890" y="112540"/>
                  <a:pt x="270890" y="115065"/>
                </a:cubicBezTo>
                <a:cubicBezTo>
                  <a:pt x="270890" y="117590"/>
                  <a:pt x="268726" y="119754"/>
                  <a:pt x="266561" y="119754"/>
                </a:cubicBezTo>
                <a:lnTo>
                  <a:pt x="235901" y="119754"/>
                </a:lnTo>
                <a:lnTo>
                  <a:pt x="235901" y="163400"/>
                </a:lnTo>
                <a:lnTo>
                  <a:pt x="266561" y="163400"/>
                </a:lnTo>
                <a:cubicBezTo>
                  <a:pt x="268726" y="163400"/>
                  <a:pt x="270890" y="165203"/>
                  <a:pt x="270890" y="167728"/>
                </a:cubicBezTo>
                <a:cubicBezTo>
                  <a:pt x="270890" y="170253"/>
                  <a:pt x="268726" y="172417"/>
                  <a:pt x="266561" y="172417"/>
                </a:cubicBezTo>
                <a:lnTo>
                  <a:pt x="183599" y="172417"/>
                </a:lnTo>
                <a:lnTo>
                  <a:pt x="183599" y="196585"/>
                </a:lnTo>
                <a:cubicBezTo>
                  <a:pt x="183599" y="199109"/>
                  <a:pt x="181435" y="201274"/>
                  <a:pt x="178910" y="201274"/>
                </a:cubicBezTo>
                <a:cubicBezTo>
                  <a:pt x="176746" y="201274"/>
                  <a:pt x="174582" y="199109"/>
                  <a:pt x="174582" y="196585"/>
                </a:cubicBezTo>
                <a:lnTo>
                  <a:pt x="174582" y="172417"/>
                </a:lnTo>
                <a:lnTo>
                  <a:pt x="66370" y="172417"/>
                </a:lnTo>
                <a:lnTo>
                  <a:pt x="66370" y="196585"/>
                </a:lnTo>
                <a:cubicBezTo>
                  <a:pt x="66370" y="199109"/>
                  <a:pt x="64927" y="201274"/>
                  <a:pt x="62402" y="201274"/>
                </a:cubicBezTo>
                <a:cubicBezTo>
                  <a:pt x="59877" y="201274"/>
                  <a:pt x="57713" y="199109"/>
                  <a:pt x="57713" y="196585"/>
                </a:cubicBezTo>
                <a:lnTo>
                  <a:pt x="57713" y="172417"/>
                </a:lnTo>
                <a:lnTo>
                  <a:pt x="21642" y="172417"/>
                </a:lnTo>
                <a:cubicBezTo>
                  <a:pt x="19117" y="172417"/>
                  <a:pt x="16953" y="170253"/>
                  <a:pt x="16953" y="167728"/>
                </a:cubicBezTo>
                <a:cubicBezTo>
                  <a:pt x="16953" y="165203"/>
                  <a:pt x="19117" y="163400"/>
                  <a:pt x="21642" y="163400"/>
                </a:cubicBezTo>
                <a:lnTo>
                  <a:pt x="98473" y="163400"/>
                </a:lnTo>
                <a:cubicBezTo>
                  <a:pt x="90176" y="154382"/>
                  <a:pt x="76109" y="138511"/>
                  <a:pt x="64927" y="119754"/>
                </a:cubicBezTo>
                <a:lnTo>
                  <a:pt x="21642" y="119754"/>
                </a:lnTo>
                <a:cubicBezTo>
                  <a:pt x="19117" y="119754"/>
                  <a:pt x="16953" y="117590"/>
                  <a:pt x="16953" y="115065"/>
                </a:cubicBezTo>
                <a:cubicBezTo>
                  <a:pt x="16953" y="112540"/>
                  <a:pt x="19117" y="110737"/>
                  <a:pt x="21642" y="110737"/>
                </a:cubicBezTo>
                <a:lnTo>
                  <a:pt x="59516" y="110737"/>
                </a:lnTo>
                <a:cubicBezTo>
                  <a:pt x="51220" y="95587"/>
                  <a:pt x="45088" y="79716"/>
                  <a:pt x="45088" y="63845"/>
                </a:cubicBezTo>
                <a:cubicBezTo>
                  <a:pt x="45088" y="56631"/>
                  <a:pt x="46531" y="50138"/>
                  <a:pt x="48695" y="43645"/>
                </a:cubicBezTo>
                <a:lnTo>
                  <a:pt x="15510" y="43645"/>
                </a:lnTo>
                <a:close/>
                <a:moveTo>
                  <a:pt x="94740" y="32831"/>
                </a:moveTo>
                <a:cubicBezTo>
                  <a:pt x="96894" y="34273"/>
                  <a:pt x="97612" y="37157"/>
                  <a:pt x="96535" y="38959"/>
                </a:cubicBezTo>
                <a:lnTo>
                  <a:pt x="87199" y="56621"/>
                </a:lnTo>
                <a:lnTo>
                  <a:pt x="130647" y="56621"/>
                </a:lnTo>
                <a:lnTo>
                  <a:pt x="120952" y="38959"/>
                </a:lnTo>
                <a:cubicBezTo>
                  <a:pt x="119875" y="37157"/>
                  <a:pt x="120952" y="34273"/>
                  <a:pt x="122748" y="32831"/>
                </a:cubicBezTo>
                <a:cubicBezTo>
                  <a:pt x="124902" y="31750"/>
                  <a:pt x="127775" y="32471"/>
                  <a:pt x="128852" y="34634"/>
                </a:cubicBezTo>
                <a:lnTo>
                  <a:pt x="140342" y="56621"/>
                </a:lnTo>
                <a:lnTo>
                  <a:pt x="149319" y="56621"/>
                </a:lnTo>
                <a:cubicBezTo>
                  <a:pt x="151833" y="56621"/>
                  <a:pt x="153628" y="58063"/>
                  <a:pt x="153628" y="60586"/>
                </a:cubicBezTo>
                <a:cubicBezTo>
                  <a:pt x="153628" y="63109"/>
                  <a:pt x="151833" y="65272"/>
                  <a:pt x="149319" y="65272"/>
                </a:cubicBezTo>
                <a:lnTo>
                  <a:pt x="146447" y="65272"/>
                </a:lnTo>
                <a:lnTo>
                  <a:pt x="130288" y="103480"/>
                </a:lnTo>
                <a:cubicBezTo>
                  <a:pt x="129929" y="104561"/>
                  <a:pt x="127775" y="106003"/>
                  <a:pt x="125979" y="106003"/>
                </a:cubicBezTo>
                <a:lnTo>
                  <a:pt x="91149" y="106003"/>
                </a:lnTo>
                <a:cubicBezTo>
                  <a:pt x="89713" y="106003"/>
                  <a:pt x="87917" y="104561"/>
                  <a:pt x="87199" y="103480"/>
                </a:cubicBezTo>
                <a:lnTo>
                  <a:pt x="71400" y="65272"/>
                </a:lnTo>
                <a:lnTo>
                  <a:pt x="68168" y="65272"/>
                </a:lnTo>
                <a:cubicBezTo>
                  <a:pt x="65655" y="65272"/>
                  <a:pt x="63500" y="63109"/>
                  <a:pt x="63500" y="60586"/>
                </a:cubicBezTo>
                <a:cubicBezTo>
                  <a:pt x="63500" y="58063"/>
                  <a:pt x="65655" y="56621"/>
                  <a:pt x="68168" y="56621"/>
                </a:cubicBezTo>
                <a:lnTo>
                  <a:pt x="76786" y="56621"/>
                </a:lnTo>
                <a:lnTo>
                  <a:pt x="88635" y="34634"/>
                </a:lnTo>
                <a:cubicBezTo>
                  <a:pt x="90072" y="32471"/>
                  <a:pt x="92944" y="31750"/>
                  <a:pt x="94740" y="32831"/>
                </a:cubicBezTo>
                <a:close/>
                <a:moveTo>
                  <a:pt x="108933" y="8657"/>
                </a:moveTo>
                <a:cubicBezTo>
                  <a:pt x="78634" y="8657"/>
                  <a:pt x="54106" y="33546"/>
                  <a:pt x="54106" y="63845"/>
                </a:cubicBezTo>
                <a:cubicBezTo>
                  <a:pt x="54106" y="102440"/>
                  <a:pt x="97030" y="149332"/>
                  <a:pt x="108933" y="161596"/>
                </a:cubicBezTo>
                <a:cubicBezTo>
                  <a:pt x="120836" y="149332"/>
                  <a:pt x="163760" y="102440"/>
                  <a:pt x="163760" y="63845"/>
                </a:cubicBezTo>
                <a:cubicBezTo>
                  <a:pt x="163760" y="33546"/>
                  <a:pt x="139593" y="8657"/>
                  <a:pt x="108933" y="8657"/>
                </a:cubicBezTo>
                <a:close/>
                <a:moveTo>
                  <a:pt x="108933" y="0"/>
                </a:moveTo>
                <a:cubicBezTo>
                  <a:pt x="133822" y="0"/>
                  <a:pt x="155464" y="14428"/>
                  <a:pt x="165925" y="34989"/>
                </a:cubicBezTo>
                <a:lnTo>
                  <a:pt x="271972" y="34989"/>
                </a:lnTo>
                <a:cubicBezTo>
                  <a:pt x="280990" y="34989"/>
                  <a:pt x="288564" y="42563"/>
                  <a:pt x="288564" y="50860"/>
                </a:cubicBezTo>
                <a:lnTo>
                  <a:pt x="288564" y="237705"/>
                </a:lnTo>
                <a:cubicBezTo>
                  <a:pt x="288564" y="246723"/>
                  <a:pt x="280990" y="253937"/>
                  <a:pt x="271972" y="253937"/>
                </a:cubicBezTo>
                <a:lnTo>
                  <a:pt x="200913" y="253937"/>
                </a:lnTo>
                <a:lnTo>
                  <a:pt x="200913" y="279908"/>
                </a:lnTo>
                <a:lnTo>
                  <a:pt x="231573" y="279908"/>
                </a:lnTo>
                <a:cubicBezTo>
                  <a:pt x="234098" y="279908"/>
                  <a:pt x="235901" y="282072"/>
                  <a:pt x="235901" y="284597"/>
                </a:cubicBezTo>
                <a:cubicBezTo>
                  <a:pt x="235901" y="287122"/>
                  <a:pt x="234098" y="288564"/>
                  <a:pt x="231573" y="288564"/>
                </a:cubicBezTo>
                <a:lnTo>
                  <a:pt x="56631" y="288564"/>
                </a:lnTo>
                <a:cubicBezTo>
                  <a:pt x="54106" y="288564"/>
                  <a:pt x="51941" y="287122"/>
                  <a:pt x="51941" y="284597"/>
                </a:cubicBezTo>
                <a:cubicBezTo>
                  <a:pt x="51941" y="282072"/>
                  <a:pt x="54106" y="279908"/>
                  <a:pt x="56631" y="279908"/>
                </a:cubicBezTo>
                <a:lnTo>
                  <a:pt x="87291" y="279908"/>
                </a:lnTo>
                <a:lnTo>
                  <a:pt x="87291" y="253937"/>
                </a:lnTo>
                <a:lnTo>
                  <a:pt x="15510" y="253937"/>
                </a:lnTo>
                <a:cubicBezTo>
                  <a:pt x="6853" y="253937"/>
                  <a:pt x="0" y="246723"/>
                  <a:pt x="0" y="237705"/>
                </a:cubicBezTo>
                <a:lnTo>
                  <a:pt x="0" y="50860"/>
                </a:lnTo>
                <a:cubicBezTo>
                  <a:pt x="0" y="42563"/>
                  <a:pt x="6853" y="34989"/>
                  <a:pt x="15510" y="34989"/>
                </a:cubicBezTo>
                <a:lnTo>
                  <a:pt x="51941" y="34989"/>
                </a:lnTo>
                <a:cubicBezTo>
                  <a:pt x="62763" y="14428"/>
                  <a:pt x="84044" y="0"/>
                  <a:pt x="1089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sp>
        <p:nvSpPr>
          <p:cNvPr id="56" name="Freeform 994">
            <a:extLst>
              <a:ext uri="{FF2B5EF4-FFF2-40B4-BE49-F238E27FC236}">
                <a16:creationId xmlns:a16="http://schemas.microsoft.com/office/drawing/2014/main" id="{5206B942-FD26-21B7-B2EB-2998F796E7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882572" y="6217246"/>
            <a:ext cx="1109570" cy="1115702"/>
          </a:xfrm>
          <a:custGeom>
            <a:avLst/>
            <a:gdLst>
              <a:gd name="T0" fmla="*/ 209231 w 286977"/>
              <a:gd name="T1" fmla="*/ 211940 h 288566"/>
              <a:gd name="T2" fmla="*/ 227311 w 286977"/>
              <a:gd name="T3" fmla="*/ 219530 h 288566"/>
              <a:gd name="T4" fmla="*/ 142337 w 286977"/>
              <a:gd name="T5" fmla="*/ 173631 h 288566"/>
              <a:gd name="T6" fmla="*/ 279742 w 286977"/>
              <a:gd name="T7" fmla="*/ 173631 h 288566"/>
              <a:gd name="T8" fmla="*/ 233820 w 286977"/>
              <a:gd name="T9" fmla="*/ 231095 h 288566"/>
              <a:gd name="T10" fmla="*/ 211039 w 286977"/>
              <a:gd name="T11" fmla="*/ 220614 h 288566"/>
              <a:gd name="T12" fmla="*/ 186090 w 286977"/>
              <a:gd name="T13" fmla="*/ 227482 h 288566"/>
              <a:gd name="T14" fmla="*/ 32709 w 286977"/>
              <a:gd name="T15" fmla="*/ 170802 h 288566"/>
              <a:gd name="T16" fmla="*/ 53787 w 286977"/>
              <a:gd name="T17" fmla="*/ 270800 h 288566"/>
              <a:gd name="T18" fmla="*/ 62510 w 286977"/>
              <a:gd name="T19" fmla="*/ 186019 h 288566"/>
              <a:gd name="T20" fmla="*/ 84317 w 286977"/>
              <a:gd name="T21" fmla="*/ 270800 h 288566"/>
              <a:gd name="T22" fmla="*/ 57628 w 286977"/>
              <a:gd name="T23" fmla="*/ 137205 h 288566"/>
              <a:gd name="T24" fmla="*/ 57628 w 286977"/>
              <a:gd name="T25" fmla="*/ 149594 h 288566"/>
              <a:gd name="T26" fmla="*/ 57628 w 286977"/>
              <a:gd name="T27" fmla="*/ 137205 h 288566"/>
              <a:gd name="T28" fmla="*/ 61839 w 286977"/>
              <a:gd name="T29" fmla="*/ 121325 h 288566"/>
              <a:gd name="T30" fmla="*/ 52651 w 286977"/>
              <a:gd name="T31" fmla="*/ 114797 h 288566"/>
              <a:gd name="T32" fmla="*/ 61839 w 286977"/>
              <a:gd name="T33" fmla="*/ 88639 h 288566"/>
              <a:gd name="T34" fmla="*/ 52651 w 286977"/>
              <a:gd name="T35" fmla="*/ 95689 h 288566"/>
              <a:gd name="T36" fmla="*/ 209594 w 286977"/>
              <a:gd name="T37" fmla="*/ 56536 h 288566"/>
              <a:gd name="T38" fmla="*/ 225865 w 286977"/>
              <a:gd name="T39" fmla="*/ 94483 h 288566"/>
              <a:gd name="T40" fmla="*/ 241775 w 286977"/>
              <a:gd name="T41" fmla="*/ 56536 h 288566"/>
              <a:gd name="T42" fmla="*/ 171987 w 286977"/>
              <a:gd name="T43" fmla="*/ 164597 h 288566"/>
              <a:gd name="T44" fmla="*/ 250453 w 286977"/>
              <a:gd name="T45" fmla="*/ 56536 h 288566"/>
              <a:gd name="T46" fmla="*/ 246476 w 286977"/>
              <a:gd name="T47" fmla="*/ 114722 h 288566"/>
              <a:gd name="T48" fmla="*/ 207424 w 286977"/>
              <a:gd name="T49" fmla="*/ 113999 h 288566"/>
              <a:gd name="T50" fmla="*/ 200915 w 286977"/>
              <a:gd name="T51" fmla="*/ 56536 h 288566"/>
              <a:gd name="T52" fmla="*/ 284081 w 286977"/>
              <a:gd name="T53" fmla="*/ 47861 h 288566"/>
              <a:gd name="T54" fmla="*/ 284081 w 286977"/>
              <a:gd name="T55" fmla="*/ 290004 h 288566"/>
              <a:gd name="T56" fmla="*/ 134020 w 286977"/>
              <a:gd name="T57" fmla="*/ 168933 h 288566"/>
              <a:gd name="T58" fmla="*/ 162948 w 286977"/>
              <a:gd name="T59" fmla="*/ 51837 h 288566"/>
              <a:gd name="T60" fmla="*/ 99217 w 286977"/>
              <a:gd name="T61" fmla="*/ 60297 h 288566"/>
              <a:gd name="T62" fmla="*/ 58512 w 286977"/>
              <a:gd name="T63" fmla="*/ 71890 h 288566"/>
              <a:gd name="T64" fmla="*/ 8723 w 286977"/>
              <a:gd name="T65" fmla="*/ 88194 h 288566"/>
              <a:gd name="T66" fmla="*/ 23624 w 286977"/>
              <a:gd name="T67" fmla="*/ 167541 h 288566"/>
              <a:gd name="T68" fmla="*/ 32709 w 286977"/>
              <a:gd name="T69" fmla="*/ 92904 h 288566"/>
              <a:gd name="T70" fmla="*/ 84317 w 286977"/>
              <a:gd name="T71" fmla="*/ 106672 h 288566"/>
              <a:gd name="T72" fmla="*/ 150463 w 286977"/>
              <a:gd name="T73" fmla="*/ 27326 h 288566"/>
              <a:gd name="T74" fmla="*/ 143058 w 286977"/>
              <a:gd name="T75" fmla="*/ 11113 h 288566"/>
              <a:gd name="T76" fmla="*/ 154823 w 286977"/>
              <a:gd name="T77" fmla="*/ 38558 h 288566"/>
              <a:gd name="T78" fmla="*/ 93039 w 286977"/>
              <a:gd name="T79" fmla="*/ 270800 h 288566"/>
              <a:gd name="T80" fmla="*/ 43248 w 286977"/>
              <a:gd name="T81" fmla="*/ 290003 h 288566"/>
              <a:gd name="T82" fmla="*/ 15991 w 286977"/>
              <a:gd name="T83" fmla="*/ 183845 h 288566"/>
              <a:gd name="T84" fmla="*/ 27984 w 286977"/>
              <a:gd name="T85" fmla="*/ 60297 h 288566"/>
              <a:gd name="T86" fmla="*/ 131563 w 286977"/>
              <a:gd name="T87" fmla="*/ 15732 h 288566"/>
              <a:gd name="T88" fmla="*/ 41025 w 286977"/>
              <a:gd name="T89" fmla="*/ 25161 h 288566"/>
              <a:gd name="T90" fmla="*/ 57438 w 286977"/>
              <a:gd name="T91" fmla="*/ 8752 h 288566"/>
              <a:gd name="T92" fmla="*/ 57438 w 286977"/>
              <a:gd name="T93" fmla="*/ 50689 h 28856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286977" h="288566">
                <a:moveTo>
                  <a:pt x="193794" y="172770"/>
                </a:moveTo>
                <a:lnTo>
                  <a:pt x="193794" y="218441"/>
                </a:lnTo>
                <a:lnTo>
                  <a:pt x="208185" y="210889"/>
                </a:lnTo>
                <a:cubicBezTo>
                  <a:pt x="208545" y="210530"/>
                  <a:pt x="209264" y="210170"/>
                  <a:pt x="209984" y="210170"/>
                </a:cubicBezTo>
                <a:cubicBezTo>
                  <a:pt x="211063" y="210170"/>
                  <a:pt x="211423" y="210530"/>
                  <a:pt x="212143" y="210889"/>
                </a:cubicBezTo>
                <a:lnTo>
                  <a:pt x="226174" y="218441"/>
                </a:lnTo>
                <a:lnTo>
                  <a:pt x="226174" y="172770"/>
                </a:lnTo>
                <a:lnTo>
                  <a:pt x="193794" y="172770"/>
                </a:lnTo>
                <a:close/>
                <a:moveTo>
                  <a:pt x="141625" y="172770"/>
                </a:moveTo>
                <a:lnTo>
                  <a:pt x="141625" y="279935"/>
                </a:lnTo>
                <a:lnTo>
                  <a:pt x="278343" y="279935"/>
                </a:lnTo>
                <a:lnTo>
                  <a:pt x="278343" y="172770"/>
                </a:lnTo>
                <a:lnTo>
                  <a:pt x="234449" y="172770"/>
                </a:lnTo>
                <a:lnTo>
                  <a:pt x="234449" y="226353"/>
                </a:lnTo>
                <a:cubicBezTo>
                  <a:pt x="234449" y="227431"/>
                  <a:pt x="233730" y="229229"/>
                  <a:pt x="232650" y="229949"/>
                </a:cubicBezTo>
                <a:cubicBezTo>
                  <a:pt x="231931" y="230308"/>
                  <a:pt x="230851" y="230308"/>
                  <a:pt x="230492" y="230308"/>
                </a:cubicBezTo>
                <a:cubicBezTo>
                  <a:pt x="229772" y="230308"/>
                  <a:pt x="228693" y="230308"/>
                  <a:pt x="228333" y="229949"/>
                </a:cubicBezTo>
                <a:lnTo>
                  <a:pt x="209984" y="219520"/>
                </a:lnTo>
                <a:lnTo>
                  <a:pt x="191635" y="229949"/>
                </a:lnTo>
                <a:cubicBezTo>
                  <a:pt x="190556" y="230668"/>
                  <a:pt x="188397" y="230668"/>
                  <a:pt x="187677" y="229949"/>
                </a:cubicBezTo>
                <a:cubicBezTo>
                  <a:pt x="186238" y="229229"/>
                  <a:pt x="185159" y="227431"/>
                  <a:pt x="185159" y="226353"/>
                </a:cubicBezTo>
                <a:lnTo>
                  <a:pt x="185159" y="172770"/>
                </a:lnTo>
                <a:lnTo>
                  <a:pt x="141625" y="172770"/>
                </a:lnTo>
                <a:close/>
                <a:moveTo>
                  <a:pt x="32545" y="169955"/>
                </a:moveTo>
                <a:lnTo>
                  <a:pt x="32545" y="269457"/>
                </a:lnTo>
                <a:cubicBezTo>
                  <a:pt x="32545" y="275226"/>
                  <a:pt x="37246" y="279912"/>
                  <a:pt x="43032" y="279912"/>
                </a:cubicBezTo>
                <a:cubicBezTo>
                  <a:pt x="49180" y="279912"/>
                  <a:pt x="53519" y="275226"/>
                  <a:pt x="53519" y="269457"/>
                </a:cubicBezTo>
                <a:lnTo>
                  <a:pt x="53519" y="185096"/>
                </a:lnTo>
                <a:cubicBezTo>
                  <a:pt x="53519" y="182933"/>
                  <a:pt x="55689" y="180770"/>
                  <a:pt x="58220" y="180770"/>
                </a:cubicBezTo>
                <a:cubicBezTo>
                  <a:pt x="60751" y="180770"/>
                  <a:pt x="62198" y="182933"/>
                  <a:pt x="62198" y="185096"/>
                </a:cubicBezTo>
                <a:lnTo>
                  <a:pt x="62198" y="269457"/>
                </a:lnTo>
                <a:cubicBezTo>
                  <a:pt x="62198" y="275226"/>
                  <a:pt x="67261" y="279912"/>
                  <a:pt x="73046" y="279912"/>
                </a:cubicBezTo>
                <a:cubicBezTo>
                  <a:pt x="79194" y="279912"/>
                  <a:pt x="83895" y="275226"/>
                  <a:pt x="83895" y="269457"/>
                </a:cubicBezTo>
                <a:lnTo>
                  <a:pt x="83895" y="169955"/>
                </a:lnTo>
                <a:lnTo>
                  <a:pt x="32545" y="169955"/>
                </a:lnTo>
                <a:close/>
                <a:moveTo>
                  <a:pt x="57340" y="136525"/>
                </a:moveTo>
                <a:cubicBezTo>
                  <a:pt x="60007" y="136525"/>
                  <a:pt x="61531" y="138393"/>
                  <a:pt x="61531" y="141007"/>
                </a:cubicBezTo>
                <a:lnTo>
                  <a:pt x="61531" y="143996"/>
                </a:lnTo>
                <a:cubicBezTo>
                  <a:pt x="61531" y="146610"/>
                  <a:pt x="60007" y="148852"/>
                  <a:pt x="57340" y="148852"/>
                </a:cubicBezTo>
                <a:cubicBezTo>
                  <a:pt x="54673" y="148852"/>
                  <a:pt x="52387" y="146610"/>
                  <a:pt x="52387" y="143996"/>
                </a:cubicBezTo>
                <a:lnTo>
                  <a:pt x="52387" y="141007"/>
                </a:lnTo>
                <a:cubicBezTo>
                  <a:pt x="52387" y="138393"/>
                  <a:pt x="54673" y="136525"/>
                  <a:pt x="57340" y="136525"/>
                </a:cubicBezTo>
                <a:close/>
                <a:moveTo>
                  <a:pt x="57340" y="109538"/>
                </a:moveTo>
                <a:cubicBezTo>
                  <a:pt x="60007" y="109538"/>
                  <a:pt x="61531" y="111703"/>
                  <a:pt x="61531" y="114228"/>
                </a:cubicBezTo>
                <a:lnTo>
                  <a:pt x="61531" y="120723"/>
                </a:lnTo>
                <a:cubicBezTo>
                  <a:pt x="61531" y="123248"/>
                  <a:pt x="60007" y="125052"/>
                  <a:pt x="57340" y="125052"/>
                </a:cubicBezTo>
                <a:cubicBezTo>
                  <a:pt x="54673" y="125052"/>
                  <a:pt x="52387" y="123248"/>
                  <a:pt x="52387" y="120723"/>
                </a:cubicBezTo>
                <a:lnTo>
                  <a:pt x="52387" y="114228"/>
                </a:lnTo>
                <a:cubicBezTo>
                  <a:pt x="52387" y="111703"/>
                  <a:pt x="54673" y="109538"/>
                  <a:pt x="57340" y="109538"/>
                </a:cubicBezTo>
                <a:close/>
                <a:moveTo>
                  <a:pt x="57340" y="84138"/>
                </a:moveTo>
                <a:cubicBezTo>
                  <a:pt x="60007" y="84138"/>
                  <a:pt x="61531" y="85615"/>
                  <a:pt x="61531" y="88199"/>
                </a:cubicBezTo>
                <a:lnTo>
                  <a:pt x="61531" y="95214"/>
                </a:lnTo>
                <a:cubicBezTo>
                  <a:pt x="61531" y="97798"/>
                  <a:pt x="60007" y="99644"/>
                  <a:pt x="57340" y="99644"/>
                </a:cubicBezTo>
                <a:cubicBezTo>
                  <a:pt x="54673" y="99644"/>
                  <a:pt x="52387" y="97798"/>
                  <a:pt x="52387" y="95214"/>
                </a:cubicBezTo>
                <a:lnTo>
                  <a:pt x="52387" y="88199"/>
                </a:lnTo>
                <a:cubicBezTo>
                  <a:pt x="52387" y="85615"/>
                  <a:pt x="54673" y="84138"/>
                  <a:pt x="57340" y="84138"/>
                </a:cubicBezTo>
                <a:close/>
                <a:moveTo>
                  <a:pt x="208545" y="56256"/>
                </a:moveTo>
                <a:lnTo>
                  <a:pt x="208545" y="102646"/>
                </a:lnTo>
                <a:lnTo>
                  <a:pt x="222217" y="94375"/>
                </a:lnTo>
                <a:cubicBezTo>
                  <a:pt x="223296" y="94015"/>
                  <a:pt x="224015" y="94015"/>
                  <a:pt x="224735" y="94015"/>
                </a:cubicBezTo>
                <a:cubicBezTo>
                  <a:pt x="225095" y="94015"/>
                  <a:pt x="226174" y="94015"/>
                  <a:pt x="226894" y="94375"/>
                </a:cubicBezTo>
                <a:lnTo>
                  <a:pt x="240565" y="102646"/>
                </a:lnTo>
                <a:lnTo>
                  <a:pt x="240565" y="56256"/>
                </a:lnTo>
                <a:lnTo>
                  <a:pt x="208545" y="56256"/>
                </a:lnTo>
                <a:close/>
                <a:moveTo>
                  <a:pt x="171127" y="56256"/>
                </a:moveTo>
                <a:lnTo>
                  <a:pt x="171127" y="163780"/>
                </a:lnTo>
                <a:lnTo>
                  <a:pt x="278343" y="163780"/>
                </a:lnTo>
                <a:lnTo>
                  <a:pt x="278343" y="56256"/>
                </a:lnTo>
                <a:lnTo>
                  <a:pt x="249200" y="56256"/>
                </a:lnTo>
                <a:lnTo>
                  <a:pt x="249200" y="109838"/>
                </a:lnTo>
                <a:cubicBezTo>
                  <a:pt x="249200" y="111636"/>
                  <a:pt x="248481" y="113075"/>
                  <a:pt x="247042" y="113434"/>
                </a:cubicBezTo>
                <a:cubicBezTo>
                  <a:pt x="246322" y="114153"/>
                  <a:pt x="245602" y="114153"/>
                  <a:pt x="245243" y="114153"/>
                </a:cubicBezTo>
                <a:cubicBezTo>
                  <a:pt x="244163" y="114153"/>
                  <a:pt x="243444" y="114153"/>
                  <a:pt x="242724" y="113434"/>
                </a:cubicBezTo>
                <a:lnTo>
                  <a:pt x="224735" y="103005"/>
                </a:lnTo>
                <a:lnTo>
                  <a:pt x="206386" y="113434"/>
                </a:lnTo>
                <a:cubicBezTo>
                  <a:pt x="204947" y="114513"/>
                  <a:pt x="203148" y="114513"/>
                  <a:pt x="202069" y="113434"/>
                </a:cubicBezTo>
                <a:cubicBezTo>
                  <a:pt x="200630" y="113075"/>
                  <a:pt x="199910" y="111636"/>
                  <a:pt x="199910" y="109838"/>
                </a:cubicBezTo>
                <a:lnTo>
                  <a:pt x="199910" y="56256"/>
                </a:lnTo>
                <a:lnTo>
                  <a:pt x="171127" y="56256"/>
                </a:lnTo>
                <a:close/>
                <a:moveTo>
                  <a:pt x="166450" y="47625"/>
                </a:moveTo>
                <a:lnTo>
                  <a:pt x="282660" y="47625"/>
                </a:lnTo>
                <a:cubicBezTo>
                  <a:pt x="285179" y="47625"/>
                  <a:pt x="286977" y="49423"/>
                  <a:pt x="286977" y="51581"/>
                </a:cubicBezTo>
                <a:lnTo>
                  <a:pt x="286977" y="284610"/>
                </a:lnTo>
                <a:cubicBezTo>
                  <a:pt x="286977" y="287127"/>
                  <a:pt x="285179" y="288566"/>
                  <a:pt x="282660" y="288566"/>
                </a:cubicBezTo>
                <a:lnTo>
                  <a:pt x="137308" y="288566"/>
                </a:lnTo>
                <a:cubicBezTo>
                  <a:pt x="134789" y="288566"/>
                  <a:pt x="133350" y="287127"/>
                  <a:pt x="133350" y="284610"/>
                </a:cubicBezTo>
                <a:lnTo>
                  <a:pt x="133350" y="168095"/>
                </a:lnTo>
                <a:cubicBezTo>
                  <a:pt x="133350" y="165578"/>
                  <a:pt x="134789" y="163780"/>
                  <a:pt x="137308" y="163780"/>
                </a:cubicBezTo>
                <a:lnTo>
                  <a:pt x="162133" y="163780"/>
                </a:lnTo>
                <a:lnTo>
                  <a:pt x="162133" y="51581"/>
                </a:lnTo>
                <a:cubicBezTo>
                  <a:pt x="162133" y="49423"/>
                  <a:pt x="164292" y="47625"/>
                  <a:pt x="166450" y="47625"/>
                </a:cubicBezTo>
                <a:close/>
                <a:moveTo>
                  <a:pt x="137053" y="21782"/>
                </a:moveTo>
                <a:lnTo>
                  <a:pt x="98721" y="59997"/>
                </a:lnTo>
                <a:cubicBezTo>
                  <a:pt x="92935" y="65766"/>
                  <a:pt x="85703" y="68650"/>
                  <a:pt x="78109" y="68650"/>
                </a:cubicBezTo>
                <a:lnTo>
                  <a:pt x="62198" y="68650"/>
                </a:lnTo>
                <a:cubicBezTo>
                  <a:pt x="61475" y="70452"/>
                  <a:pt x="60390" y="71534"/>
                  <a:pt x="58220" y="71534"/>
                </a:cubicBezTo>
                <a:cubicBezTo>
                  <a:pt x="56050" y="71534"/>
                  <a:pt x="54604" y="70452"/>
                  <a:pt x="54242" y="68650"/>
                </a:cubicBezTo>
                <a:lnTo>
                  <a:pt x="27844" y="68650"/>
                </a:lnTo>
                <a:cubicBezTo>
                  <a:pt x="17358" y="68650"/>
                  <a:pt x="8679" y="77302"/>
                  <a:pt x="8679" y="87757"/>
                </a:cubicBezTo>
                <a:lnTo>
                  <a:pt x="8679" y="166710"/>
                </a:lnTo>
                <a:cubicBezTo>
                  <a:pt x="8679" y="170676"/>
                  <a:pt x="11933" y="173920"/>
                  <a:pt x="15911" y="173920"/>
                </a:cubicBezTo>
                <a:cubicBezTo>
                  <a:pt x="20250" y="173920"/>
                  <a:pt x="23505" y="170676"/>
                  <a:pt x="23505" y="166710"/>
                </a:cubicBezTo>
                <a:lnTo>
                  <a:pt x="23505" y="92444"/>
                </a:lnTo>
                <a:cubicBezTo>
                  <a:pt x="23505" y="89560"/>
                  <a:pt x="25313" y="87757"/>
                  <a:pt x="27844" y="87757"/>
                </a:cubicBezTo>
                <a:cubicBezTo>
                  <a:pt x="30376" y="87757"/>
                  <a:pt x="32545" y="89560"/>
                  <a:pt x="32545" y="92444"/>
                </a:cubicBezTo>
                <a:lnTo>
                  <a:pt x="32545" y="160942"/>
                </a:lnTo>
                <a:lnTo>
                  <a:pt x="83895" y="160942"/>
                </a:lnTo>
                <a:lnTo>
                  <a:pt x="83895" y="106143"/>
                </a:lnTo>
                <a:cubicBezTo>
                  <a:pt x="83895" y="99654"/>
                  <a:pt x="86426" y="93525"/>
                  <a:pt x="90766" y="89199"/>
                </a:cubicBezTo>
                <a:lnTo>
                  <a:pt x="147540" y="32237"/>
                </a:lnTo>
                <a:cubicBezTo>
                  <a:pt x="148987" y="30795"/>
                  <a:pt x="149710" y="28632"/>
                  <a:pt x="149710" y="27190"/>
                </a:cubicBezTo>
                <a:cubicBezTo>
                  <a:pt x="149710" y="25027"/>
                  <a:pt x="148987" y="22864"/>
                  <a:pt x="147540" y="21782"/>
                </a:cubicBezTo>
                <a:cubicBezTo>
                  <a:pt x="145009" y="18898"/>
                  <a:pt x="139946" y="18898"/>
                  <a:pt x="137053" y="21782"/>
                </a:cubicBezTo>
                <a:close/>
                <a:moveTo>
                  <a:pt x="142342" y="11057"/>
                </a:moveTo>
                <a:cubicBezTo>
                  <a:pt x="146636" y="11057"/>
                  <a:pt x="150976" y="12589"/>
                  <a:pt x="154049" y="15654"/>
                </a:cubicBezTo>
                <a:cubicBezTo>
                  <a:pt x="156942" y="18538"/>
                  <a:pt x="158389" y="22503"/>
                  <a:pt x="158389" y="27190"/>
                </a:cubicBezTo>
                <a:cubicBezTo>
                  <a:pt x="158389" y="31156"/>
                  <a:pt x="156942" y="35122"/>
                  <a:pt x="154049" y="38366"/>
                </a:cubicBezTo>
                <a:lnTo>
                  <a:pt x="97636" y="95328"/>
                </a:lnTo>
                <a:cubicBezTo>
                  <a:pt x="94020" y="98212"/>
                  <a:pt x="92574" y="102178"/>
                  <a:pt x="92574" y="106143"/>
                </a:cubicBezTo>
                <a:lnTo>
                  <a:pt x="92574" y="269457"/>
                </a:lnTo>
                <a:cubicBezTo>
                  <a:pt x="92574" y="279912"/>
                  <a:pt x="83895" y="288565"/>
                  <a:pt x="73046" y="288565"/>
                </a:cubicBezTo>
                <a:cubicBezTo>
                  <a:pt x="67261" y="288565"/>
                  <a:pt x="61836" y="286041"/>
                  <a:pt x="58220" y="281715"/>
                </a:cubicBezTo>
                <a:cubicBezTo>
                  <a:pt x="54604" y="286041"/>
                  <a:pt x="49180" y="288565"/>
                  <a:pt x="43032" y="288565"/>
                </a:cubicBezTo>
                <a:cubicBezTo>
                  <a:pt x="32545" y="288565"/>
                  <a:pt x="23505" y="279912"/>
                  <a:pt x="23505" y="269457"/>
                </a:cubicBezTo>
                <a:lnTo>
                  <a:pt x="23505" y="180770"/>
                </a:lnTo>
                <a:cubicBezTo>
                  <a:pt x="21335" y="182212"/>
                  <a:pt x="18804" y="182933"/>
                  <a:pt x="15911" y="182933"/>
                </a:cubicBezTo>
                <a:cubicBezTo>
                  <a:pt x="6871" y="182933"/>
                  <a:pt x="0" y="175723"/>
                  <a:pt x="0" y="166710"/>
                </a:cubicBezTo>
                <a:lnTo>
                  <a:pt x="0" y="87757"/>
                </a:lnTo>
                <a:cubicBezTo>
                  <a:pt x="0" y="72255"/>
                  <a:pt x="12295" y="59997"/>
                  <a:pt x="27844" y="59997"/>
                </a:cubicBezTo>
                <a:lnTo>
                  <a:pt x="78109" y="59997"/>
                </a:lnTo>
                <a:cubicBezTo>
                  <a:pt x="83172" y="59997"/>
                  <a:pt x="88596" y="58195"/>
                  <a:pt x="92212" y="53869"/>
                </a:cubicBezTo>
                <a:lnTo>
                  <a:pt x="130905" y="15654"/>
                </a:lnTo>
                <a:cubicBezTo>
                  <a:pt x="133799" y="12589"/>
                  <a:pt x="138048" y="11057"/>
                  <a:pt x="142342" y="11057"/>
                </a:cubicBezTo>
                <a:close/>
                <a:moveTo>
                  <a:pt x="57150" y="8708"/>
                </a:moveTo>
                <a:cubicBezTo>
                  <a:pt x="48078" y="8708"/>
                  <a:pt x="40821" y="15966"/>
                  <a:pt x="40821" y="25037"/>
                </a:cubicBezTo>
                <a:cubicBezTo>
                  <a:pt x="40821" y="34471"/>
                  <a:pt x="48078" y="41366"/>
                  <a:pt x="57150" y="41366"/>
                </a:cubicBezTo>
                <a:cubicBezTo>
                  <a:pt x="66221" y="41366"/>
                  <a:pt x="73478" y="34471"/>
                  <a:pt x="73478" y="25037"/>
                </a:cubicBezTo>
                <a:cubicBezTo>
                  <a:pt x="73478" y="15966"/>
                  <a:pt x="66221" y="8708"/>
                  <a:pt x="57150" y="8708"/>
                </a:cubicBezTo>
                <a:close/>
                <a:moveTo>
                  <a:pt x="57150" y="0"/>
                </a:moveTo>
                <a:cubicBezTo>
                  <a:pt x="70575" y="0"/>
                  <a:pt x="82187" y="11611"/>
                  <a:pt x="82187" y="25037"/>
                </a:cubicBezTo>
                <a:cubicBezTo>
                  <a:pt x="82187" y="39188"/>
                  <a:pt x="70575" y="50437"/>
                  <a:pt x="57150" y="50437"/>
                </a:cubicBezTo>
                <a:cubicBezTo>
                  <a:pt x="42998" y="50437"/>
                  <a:pt x="31750" y="39188"/>
                  <a:pt x="31750" y="25037"/>
                </a:cubicBezTo>
                <a:cubicBezTo>
                  <a:pt x="31750" y="11611"/>
                  <a:pt x="42998" y="0"/>
                  <a:pt x="5715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anchor="ctr"/>
          <a:lstStyle/>
          <a:p>
            <a:endParaRPr lang="en-US"/>
          </a:p>
        </p:txBody>
      </p:sp>
      <p:pic>
        <p:nvPicPr>
          <p:cNvPr id="59" name="Picture 58">
            <a:extLst>
              <a:ext uri="{FF2B5EF4-FFF2-40B4-BE49-F238E27FC236}">
                <a16:creationId xmlns:a16="http://schemas.microsoft.com/office/drawing/2014/main" id="{96D80E9D-3F6A-7A6D-FFDE-38518E3A88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468" y="4583011"/>
            <a:ext cx="2959252" cy="4038808"/>
          </a:xfrm>
          <a:prstGeom prst="rect">
            <a:avLst/>
          </a:prstGeom>
        </p:spPr>
      </p:pic>
      <p:sp>
        <p:nvSpPr>
          <p:cNvPr id="60" name="TextBox 59">
            <a:extLst>
              <a:ext uri="{FF2B5EF4-FFF2-40B4-BE49-F238E27FC236}">
                <a16:creationId xmlns:a16="http://schemas.microsoft.com/office/drawing/2014/main" id="{FDFF3D52-DADB-545F-5641-D890C0499C97}"/>
              </a:ext>
            </a:extLst>
          </p:cNvPr>
          <p:cNvSpPr txBox="1"/>
          <p:nvPr/>
        </p:nvSpPr>
        <p:spPr>
          <a:xfrm>
            <a:off x="21439997" y="6565612"/>
            <a:ext cx="2779928" cy="58477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ctr"/>
            <a:r>
              <a:rPr lang="en-US" sz="32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INVESTMENT</a:t>
            </a:r>
          </a:p>
        </p:txBody>
      </p:sp>
    </p:spTree>
    <p:extLst>
      <p:ext uri="{BB962C8B-B14F-4D97-AF65-F5344CB8AC3E}">
        <p14:creationId xmlns:p14="http://schemas.microsoft.com/office/powerpoint/2010/main" val="51596786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7103227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08137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2976629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639685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1069894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338" name="Shape 338"/>
          <p:cNvSpPr/>
          <p:nvPr/>
        </p:nvSpPr>
        <p:spPr>
          <a:xfrm>
            <a:off x="723552" y="636927"/>
            <a:ext cx="960519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Automatically Build Templates</a:t>
            </a:r>
          </a:p>
        </p:txBody>
      </p:sp>
      <p:sp>
        <p:nvSpPr>
          <p:cNvPr id="339" name="Shape 339"/>
          <p:cNvSpPr/>
          <p:nvPr/>
        </p:nvSpPr>
        <p:spPr>
          <a:xfrm>
            <a:off x="723552" y="1605867"/>
            <a:ext cx="3298980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Template Automation</a:t>
            </a:r>
          </a:p>
        </p:txBody>
      </p:sp>
      <p:pic>
        <p:nvPicPr>
          <p:cNvPr id="1026" name="Picture 2" descr="Dakota Marketplace | Institutional Investor Database | Dakota">
            <a:extLst>
              <a:ext uri="{FF2B5EF4-FFF2-40B4-BE49-F238E27FC236}">
                <a16:creationId xmlns:a16="http://schemas.microsoft.com/office/drawing/2014/main" id="{61F12EF0-2BB6-1042-0FB3-9D4C92E753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3552" y="10969463"/>
            <a:ext cx="5105400" cy="8953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28" name="Picture 4" descr="Preqin Academy - Basics of Alternative Investments and Private Capital">
            <a:extLst>
              <a:ext uri="{FF2B5EF4-FFF2-40B4-BE49-F238E27FC236}">
                <a16:creationId xmlns:a16="http://schemas.microsoft.com/office/drawing/2014/main" id="{E03152EC-DA45-B4C4-4683-DBD6A1E759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58702" y="10969463"/>
            <a:ext cx="3971395" cy="9559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30" name="Picture 6" descr="ETF Company - Broadridge Financial Solutions - ETF Stream">
            <a:extLst>
              <a:ext uri="{FF2B5EF4-FFF2-40B4-BE49-F238E27FC236}">
                <a16:creationId xmlns:a16="http://schemas.microsoft.com/office/drawing/2014/main" id="{06D147C5-409B-67DF-D6A2-5B85E06A8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48591" y="10940888"/>
            <a:ext cx="4772025" cy="9525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8C89784-99E7-AC16-22C2-8B3A959660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5747" y="1605867"/>
            <a:ext cx="10097303" cy="860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39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38">
            <a:extLst>
              <a:ext uri="{FF2B5EF4-FFF2-40B4-BE49-F238E27FC236}">
                <a16:creationId xmlns:a16="http://schemas.microsoft.com/office/drawing/2014/main" id="{987F3017-DEB3-564B-5134-0CD350B60A6D}"/>
              </a:ext>
            </a:extLst>
          </p:cNvPr>
          <p:cNvSpPr/>
          <p:nvPr/>
        </p:nvSpPr>
        <p:spPr>
          <a:xfrm>
            <a:off x="723552" y="636927"/>
            <a:ext cx="5373266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Content Analysis</a:t>
            </a:r>
          </a:p>
        </p:txBody>
      </p:sp>
      <p:sp>
        <p:nvSpPr>
          <p:cNvPr id="38" name="Shape 339">
            <a:extLst>
              <a:ext uri="{FF2B5EF4-FFF2-40B4-BE49-F238E27FC236}">
                <a16:creationId xmlns:a16="http://schemas.microsoft.com/office/drawing/2014/main" id="{6751ABFF-7E52-146D-E106-3EE61B99A99A}"/>
              </a:ext>
            </a:extLst>
          </p:cNvPr>
          <p:cNvSpPr/>
          <p:nvPr/>
        </p:nvSpPr>
        <p:spPr>
          <a:xfrm>
            <a:off x="723552" y="1605867"/>
            <a:ext cx="44274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Get a holistic view of delivery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 title="Web Viewer">
                <a:extLst>
                  <a:ext uri="{FF2B5EF4-FFF2-40B4-BE49-F238E27FC236}">
                    <a16:creationId xmlns:a16="http://schemas.microsoft.com/office/drawing/2014/main" id="{83F9388C-E08B-2FD7-E5C8-18E7E7ADD90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09533" y="2592915"/>
              <a:ext cx="17060334" cy="986155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Add-in 3" title="Web Viewer">
                <a:extLst>
                  <a:ext uri="{FF2B5EF4-FFF2-40B4-BE49-F238E27FC236}">
                    <a16:creationId xmlns:a16="http://schemas.microsoft.com/office/drawing/2014/main" id="{83F9388C-E08B-2FD7-E5C8-18E7E7ADD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09533" y="2592915"/>
                <a:ext cx="17060334" cy="98615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843863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38">
            <a:extLst>
              <a:ext uri="{FF2B5EF4-FFF2-40B4-BE49-F238E27FC236}">
                <a16:creationId xmlns:a16="http://schemas.microsoft.com/office/drawing/2014/main" id="{987F3017-DEB3-564B-5134-0CD350B60A6D}"/>
              </a:ext>
            </a:extLst>
          </p:cNvPr>
          <p:cNvSpPr/>
          <p:nvPr/>
        </p:nvSpPr>
        <p:spPr>
          <a:xfrm>
            <a:off x="723552" y="636927"/>
            <a:ext cx="5732338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Data Visualisation</a:t>
            </a:r>
          </a:p>
        </p:txBody>
      </p:sp>
      <p:sp>
        <p:nvSpPr>
          <p:cNvPr id="38" name="Shape 339">
            <a:extLst>
              <a:ext uri="{FF2B5EF4-FFF2-40B4-BE49-F238E27FC236}">
                <a16:creationId xmlns:a16="http://schemas.microsoft.com/office/drawing/2014/main" id="{6751ABFF-7E52-146D-E106-3EE61B99A99A}"/>
              </a:ext>
            </a:extLst>
          </p:cNvPr>
          <p:cNvSpPr/>
          <p:nvPr/>
        </p:nvSpPr>
        <p:spPr>
          <a:xfrm>
            <a:off x="723552" y="1605867"/>
            <a:ext cx="3537828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Track and Trace Trends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 title="Web Viewer">
                <a:extLst>
                  <a:ext uri="{FF2B5EF4-FFF2-40B4-BE49-F238E27FC236}">
                    <a16:creationId xmlns:a16="http://schemas.microsoft.com/office/drawing/2014/main" id="{83F9388C-E08B-2FD7-E5C8-18E7E7ADD90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09533" y="2592915"/>
              <a:ext cx="17060334" cy="986155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Add-in 3" title="Web Viewer">
                <a:extLst>
                  <a:ext uri="{FF2B5EF4-FFF2-40B4-BE49-F238E27FC236}">
                    <a16:creationId xmlns:a16="http://schemas.microsoft.com/office/drawing/2014/main" id="{83F9388C-E08B-2FD7-E5C8-18E7E7ADD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09533" y="2592915"/>
                <a:ext cx="17060334" cy="98615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82087876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38">
            <a:extLst>
              <a:ext uri="{FF2B5EF4-FFF2-40B4-BE49-F238E27FC236}">
                <a16:creationId xmlns:a16="http://schemas.microsoft.com/office/drawing/2014/main" id="{987F3017-DEB3-564B-5134-0CD350B60A6D}"/>
              </a:ext>
            </a:extLst>
          </p:cNvPr>
          <p:cNvSpPr/>
          <p:nvPr/>
        </p:nvSpPr>
        <p:spPr>
          <a:xfrm>
            <a:off x="723552" y="636927"/>
            <a:ext cx="7788992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Automated Automations</a:t>
            </a:r>
          </a:p>
        </p:txBody>
      </p:sp>
      <p:sp>
        <p:nvSpPr>
          <p:cNvPr id="38" name="Shape 339">
            <a:extLst>
              <a:ext uri="{FF2B5EF4-FFF2-40B4-BE49-F238E27FC236}">
                <a16:creationId xmlns:a16="http://schemas.microsoft.com/office/drawing/2014/main" id="{6751ABFF-7E52-146D-E106-3EE61B99A99A}"/>
              </a:ext>
            </a:extLst>
          </p:cNvPr>
          <p:cNvSpPr/>
          <p:nvPr/>
        </p:nvSpPr>
        <p:spPr>
          <a:xfrm>
            <a:off x="723552" y="1605867"/>
            <a:ext cx="4297651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Small Gains with Big Impacts</a:t>
            </a:r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4" name="Add-in 3" title="Web Viewer">
                <a:extLst>
                  <a:ext uri="{FF2B5EF4-FFF2-40B4-BE49-F238E27FC236}">
                    <a16:creationId xmlns:a16="http://schemas.microsoft.com/office/drawing/2014/main" id="{83F9388C-E08B-2FD7-E5C8-18E7E7ADD903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309533" y="2592915"/>
              <a:ext cx="17060334" cy="9861552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Add-in 3" title="Web Viewer">
                <a:extLst>
                  <a:ext uri="{FF2B5EF4-FFF2-40B4-BE49-F238E27FC236}">
                    <a16:creationId xmlns:a16="http://schemas.microsoft.com/office/drawing/2014/main" id="{83F9388C-E08B-2FD7-E5C8-18E7E7ADD90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09533" y="2592915"/>
                <a:ext cx="17060334" cy="986155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65283403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581569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Time-saving hacks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2" y="3122765"/>
            <a:ext cx="21068937" cy="86177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/>
            <a:r>
              <a:rPr lang="en-GB" dirty="0">
                <a:solidFill>
                  <a:schemeClr val="tx2"/>
                </a:solidFill>
                <a:latin typeface="Poppins" pitchFamily="2" charset="77"/>
                <a:ea typeface="Lato" panose="020F0502020204030203" pitchFamily="34" charset="0"/>
                <a:cs typeface="Poppins" pitchFamily="2" charset="77"/>
              </a:rPr>
              <a:t>Keep in mind – Be respectful of other people’s time.</a:t>
            </a:r>
            <a:endParaRPr lang="en-US" dirty="0">
              <a:solidFill>
                <a:schemeClr val="tx2"/>
              </a:solidFill>
              <a:latin typeface="Poppins" pitchFamily="2" charset="77"/>
              <a:ea typeface="Lato" panose="020F0502020204030203" pitchFamily="34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27969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1354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2" y="4567453"/>
            <a:ext cx="21320397" cy="240065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/>
            <a:r>
              <a:rPr lang="en-GB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Put pen to paper &amp; plan out the user journey – what content &amp; platforms will they interact with. Work backwards from end point (landing page, article etc) to start point (your email).</a:t>
            </a:r>
            <a:endParaRPr lang="en-US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2519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5905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7583621"/>
            <a:ext cx="17388093" cy="861774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Create consistency in your content, imagery &amp; styling.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726045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759901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2" y="8878947"/>
            <a:ext cx="21846177" cy="317009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/>
            <a:r>
              <a:rPr lang="en-GB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Build a master template that contains blocks for all your scenarios: news, event, fund update, webinar, awards. Then replicate your template and take out the parts you don’t need. This ensures you keep consistency within the template.</a:t>
            </a:r>
            <a:endParaRPr lang="en-US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860817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894673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77043192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7103227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08137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2976629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639685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351386985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678583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53021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2976629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639685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218548322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363514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Brand vs. Content. How to strike a balance?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275122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08977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377955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11810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541641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575497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696987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30843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2" y="3056515"/>
            <a:ext cx="19148698" cy="7786747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Understand Your Audience: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Start by understanding your target audience.</a:t>
            </a: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Define Your Brand Identity: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Clearly define your brand identity, including colours, fonts, logos, and tone of voice to ensure consistency.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Content Relevance: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Ensure that the content of your emails is tailored to the right audience, using industry-specific language and messaging.</a:t>
            </a: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Personalisation: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Use personalisation strategies to make emails more relevant to individual recipients while maintaining brand consistency.</a:t>
            </a: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A/B Testing: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Continuously A/B test different templates and messaging to find the right balance between brand elements and content for optimal engagement.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75B58-C258-AC27-A216-475E5A667FF9}"/>
              </a:ext>
            </a:extLst>
          </p:cNvPr>
          <p:cNvSpPr txBox="1"/>
          <p:nvPr/>
        </p:nvSpPr>
        <p:spPr>
          <a:xfrm>
            <a:off x="780420" y="856245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rgbClr val="002060">
                    <a:alpha val="25000"/>
                  </a:srgb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89DD9D-71D3-400B-A3DD-2E1E59A8FF2C}"/>
              </a:ext>
            </a:extLst>
          </p:cNvPr>
          <p:cNvSpPr txBox="1"/>
          <p:nvPr/>
        </p:nvSpPr>
        <p:spPr>
          <a:xfrm>
            <a:off x="794847" y="890101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00206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635152063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678583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53021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2976629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639685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051771789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678583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53021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3414250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639685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1153774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1509561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Effectively communicate your values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252262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274687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66347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500202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58659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595309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19085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52941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2" y="2690369"/>
            <a:ext cx="22074778" cy="9402574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Find your Voice: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Specific to the company and its values. It will evolve over time, but your voice is what makes you stand out. There’s always a market for ‘different’ and ‘better’ and your voice can make you both.</a:t>
            </a: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Define Core Values: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Clearly articulate your organisation's core values and mission.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Align your content with your audience’s needs.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Doing so often speeds up subscriber growth. 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Great Content: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The best way to get new readers is by producing great content and telling great stories.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Showcase Success Stories: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Highlight case studies, examples, or success stories that demonstrate how your organization's values have led to positive outcomes.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Educational Content: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Offer content that showcases your expertise and commitment to addressing the financial needs of your clients.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2A75B58-C258-AC27-A216-475E5A667FF9}"/>
              </a:ext>
            </a:extLst>
          </p:cNvPr>
          <p:cNvSpPr txBox="1"/>
          <p:nvPr/>
        </p:nvSpPr>
        <p:spPr>
          <a:xfrm>
            <a:off x="780420" y="88062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rgbClr val="002060">
                    <a:alpha val="25000"/>
                  </a:srgb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89DD9D-71D3-400B-A3DD-2E1E59A8FF2C}"/>
              </a:ext>
            </a:extLst>
          </p:cNvPr>
          <p:cNvSpPr txBox="1"/>
          <p:nvPr/>
        </p:nvSpPr>
        <p:spPr>
          <a:xfrm>
            <a:off x="794847" y="91448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00206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8FB4D5-D867-AB66-3C54-529D8C88AC38}"/>
              </a:ext>
            </a:extLst>
          </p:cNvPr>
          <p:cNvSpPr txBox="1"/>
          <p:nvPr/>
        </p:nvSpPr>
        <p:spPr>
          <a:xfrm>
            <a:off x="826908" y="10407879"/>
            <a:ext cx="90281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rgbClr val="F27021">
                    <a:alpha val="25000"/>
                  </a:srgb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763F169-274B-E3F9-DEF3-E172B03397B4}"/>
              </a:ext>
            </a:extLst>
          </p:cNvPr>
          <p:cNvSpPr txBox="1"/>
          <p:nvPr/>
        </p:nvSpPr>
        <p:spPr>
          <a:xfrm>
            <a:off x="817289" y="10746432"/>
            <a:ext cx="91243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F2702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311932345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678583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53021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3414250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639685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49175289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678583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53021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3414250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817618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3124817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4908395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682602" y="3925043"/>
            <a:ext cx="19560178" cy="7802136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6800" b="1" dirty="0">
                <a:solidFill>
                  <a:srgbClr val="335269"/>
                </a:solidFill>
                <a:latin typeface="Poppins" pitchFamily="2" charset="77"/>
                <a:cs typeface="Poppins" pitchFamily="2" charset="77"/>
              </a:rPr>
              <a:t>The difference between a good newsletter and a great newsletter... </a:t>
            </a:r>
            <a:r>
              <a:rPr lang="en-GB" sz="6800" i="1" dirty="0">
                <a:solidFill>
                  <a:srgbClr val="335269"/>
                </a:solidFill>
                <a:latin typeface="Poppins" pitchFamily="2" charset="77"/>
                <a:cs typeface="Poppins" pitchFamily="2" charset="77"/>
              </a:rPr>
              <a:t>is that the people who produce great newsletters are always trying to make their design better at catching readers’ attention, keeping them interested, and delivering value.</a:t>
            </a:r>
          </a:p>
          <a:p>
            <a:pPr algn="l">
              <a:spcAft>
                <a:spcPts val="3000"/>
              </a:spcAft>
            </a:pPr>
            <a:endParaRPr lang="en-GB" sz="6800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4000291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086515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Key components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2" y="3624861"/>
            <a:ext cx="21297538" cy="732508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Create a great newsletter through the creative use of these</a:t>
            </a: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key components: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 From Line: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Contains your name &amp; email address: Keep it personal and consistent.</a:t>
            </a:r>
          </a:p>
          <a:p>
            <a:pPr algn="l">
              <a:spcAft>
                <a:spcPts val="3000"/>
              </a:spcAft>
            </a:pPr>
            <a:endParaRPr lang="en-GB" sz="4000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endParaRPr lang="en-GB" sz="4000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 </a:t>
            </a: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Subject Line: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 chance to hook readers. What’s in it for them? </a:t>
            </a:r>
            <a:b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   Start a story that the reader needs to know the ending to.</a:t>
            </a:r>
          </a:p>
          <a:p>
            <a:pPr algn="l">
              <a:spcAft>
                <a:spcPts val="3000"/>
              </a:spcAft>
            </a:pP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endParaRPr lang="en-GB" sz="4000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5668F6-B5D9-80EE-A573-758EE03D03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3169" y="5427980"/>
            <a:ext cx="12493671" cy="1247140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Frame 7">
            <a:extLst>
              <a:ext uri="{FF2B5EF4-FFF2-40B4-BE49-F238E27FC236}">
                <a16:creationId xmlns:a16="http://schemas.microsoft.com/office/drawing/2014/main" id="{48979311-733F-25A1-9E38-EA42C82E533F}"/>
              </a:ext>
            </a:extLst>
          </p:cNvPr>
          <p:cNvSpPr/>
          <p:nvPr/>
        </p:nvSpPr>
        <p:spPr>
          <a:xfrm>
            <a:off x="8458199" y="5463539"/>
            <a:ext cx="4810399" cy="784675"/>
          </a:xfrm>
          <a:prstGeom prst="frame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62B52BC-78AE-C27B-8408-A47F0043DE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599" y="9006840"/>
            <a:ext cx="20254885" cy="123443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Frame 10">
            <a:extLst>
              <a:ext uri="{FF2B5EF4-FFF2-40B4-BE49-F238E27FC236}">
                <a16:creationId xmlns:a16="http://schemas.microsoft.com/office/drawing/2014/main" id="{C3917AE9-5212-8859-E812-439A9EF4A63C}"/>
              </a:ext>
            </a:extLst>
          </p:cNvPr>
          <p:cNvSpPr/>
          <p:nvPr/>
        </p:nvSpPr>
        <p:spPr>
          <a:xfrm>
            <a:off x="8061959" y="9224016"/>
            <a:ext cx="14385259" cy="857244"/>
          </a:xfrm>
          <a:prstGeom prst="frame">
            <a:avLst/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1466235667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086515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Key components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2" y="3299850"/>
            <a:ext cx="11261998" cy="232371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 The ‘Header’: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Designed to draw readers in and may also be the only thing people see.</a:t>
            </a:r>
          </a:p>
          <a:p>
            <a:pPr algn="l">
              <a:spcAft>
                <a:spcPts val="3000"/>
              </a:spcAft>
            </a:pPr>
            <a:endParaRPr lang="en-GB" sz="4000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5" name="Picture 14" descr="A white background with black text and blue circles&#10;&#10;Description automatically generated">
            <a:extLst>
              <a:ext uri="{FF2B5EF4-FFF2-40B4-BE49-F238E27FC236}">
                <a16:creationId xmlns:a16="http://schemas.microsoft.com/office/drawing/2014/main" id="{3F84B724-761D-6E8C-CD4A-264E96864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683" y="5170170"/>
            <a:ext cx="10723899" cy="517214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shot of a web page&#10;&#10;Description automatically generated">
            <a:extLst>
              <a:ext uri="{FF2B5EF4-FFF2-40B4-BE49-F238E27FC236}">
                <a16:creationId xmlns:a16="http://schemas.microsoft.com/office/drawing/2014/main" id="{038E662A-C4F0-B9BB-CE7F-B5A588A6CD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71550" y="4344669"/>
            <a:ext cx="9622790" cy="522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 descr="A blue and green background with white text&#10;&#10;Description automatically generated">
            <a:extLst>
              <a:ext uri="{FF2B5EF4-FFF2-40B4-BE49-F238E27FC236}">
                <a16:creationId xmlns:a16="http://schemas.microsoft.com/office/drawing/2014/main" id="{C28E3E1F-5671-910B-212E-84C38B8509A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25"/>
          <a:stretch/>
        </p:blipFill>
        <p:spPr>
          <a:xfrm>
            <a:off x="10035540" y="9559077"/>
            <a:ext cx="10332720" cy="399690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30251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086515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Key components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BE2EC621-FCFF-A9C9-E4A9-BE57F37DAB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382"/>
          <a:stretch/>
        </p:blipFill>
        <p:spPr bwMode="auto">
          <a:xfrm>
            <a:off x="2193793" y="6195060"/>
            <a:ext cx="9541007" cy="56007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1C6936A-6726-CEA6-E571-4F6E00F8734F}"/>
              </a:ext>
            </a:extLst>
          </p:cNvPr>
          <p:cNvSpPr txBox="1"/>
          <p:nvPr/>
        </p:nvSpPr>
        <p:spPr>
          <a:xfrm>
            <a:off x="2057762" y="3320474"/>
            <a:ext cx="11429638" cy="2554545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 </a:t>
            </a: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Body Copy: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Make it easy to read and </a:t>
            </a:r>
            <a:b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flow well. Short sentences and paragraphs, strategic bolding and bulleting and a good use of tone to keep people moving.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CAC17F-877B-7CC2-2071-0AEF2F90655F}"/>
              </a:ext>
            </a:extLst>
          </p:cNvPr>
          <p:cNvSpPr txBox="1"/>
          <p:nvPr/>
        </p:nvSpPr>
        <p:spPr>
          <a:xfrm>
            <a:off x="14578608" y="3320474"/>
            <a:ext cx="8349972" cy="193899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 Remember Mobile Readers: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Test out how the content looks on mobile and refine.</a:t>
            </a:r>
          </a:p>
        </p:txBody>
      </p:sp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9E9F857D-ED35-0F16-858B-9D7EEC57E7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55087" y="5463540"/>
            <a:ext cx="5507087" cy="1005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Picture 14" descr="A screenshot of a cell phone&#10;&#10;Description automatically generated">
            <a:extLst>
              <a:ext uri="{FF2B5EF4-FFF2-40B4-BE49-F238E27FC236}">
                <a16:creationId xmlns:a16="http://schemas.microsoft.com/office/drawing/2014/main" id="{B400F7DC-1351-E97D-A59E-10DD33DB83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56186" y="5476380"/>
            <a:ext cx="2201926" cy="10058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119115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blue and white flyer with a blue background&#10;&#10;Description automatically generated">
            <a:extLst>
              <a:ext uri="{FF2B5EF4-FFF2-40B4-BE49-F238E27FC236}">
                <a16:creationId xmlns:a16="http://schemas.microsoft.com/office/drawing/2014/main" id="{FF0A74C5-3B66-C161-7F05-32D96026D8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27" r="9060" b="24882"/>
          <a:stretch/>
        </p:blipFill>
        <p:spPr>
          <a:xfrm>
            <a:off x="219968" y="7340600"/>
            <a:ext cx="5774432" cy="6375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086515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Key components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35263-30C4-5A63-D318-FAC4F6AC2A98}"/>
              </a:ext>
            </a:extLst>
          </p:cNvPr>
          <p:cNvSpPr txBox="1"/>
          <p:nvPr/>
        </p:nvSpPr>
        <p:spPr>
          <a:xfrm>
            <a:off x="719182" y="2749622"/>
            <a:ext cx="16976998" cy="4273478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lnSpc>
                <a:spcPct val="120000"/>
              </a:lnSpc>
              <a:spcAft>
                <a:spcPts val="3000"/>
              </a:spcAft>
            </a:pPr>
            <a:r>
              <a:rPr lang="en-GB" sz="38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 Use of Images have many benefits: </a:t>
            </a:r>
            <a:br>
              <a:rPr lang="en-GB" sz="38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1. Grab attention. </a:t>
            </a:r>
            <a:b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2. Break up text making it easier to consume. </a:t>
            </a:r>
            <a:b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3. Inspire people to share. </a:t>
            </a:r>
            <a:b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4. Images are part of your voice – </a:t>
            </a:r>
            <a:b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maintain consistency in visual style. 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F6835C2D-96C6-4D15-10F6-E1A79330DE0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610" t="35829" r="50988" b="42902"/>
          <a:stretch/>
        </p:blipFill>
        <p:spPr>
          <a:xfrm>
            <a:off x="12192000" y="4622800"/>
            <a:ext cx="5740400" cy="4470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 descr="A screenshot of a computer&#10;&#10;Description automatically generated">
            <a:extLst>
              <a:ext uri="{FF2B5EF4-FFF2-40B4-BE49-F238E27FC236}">
                <a16:creationId xmlns:a16="http://schemas.microsoft.com/office/drawing/2014/main" id="{262D6F7B-98A5-C94F-7A1E-863036C26E0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5460" y="17684946"/>
            <a:ext cx="7772400" cy="4290077"/>
          </a:xfrm>
          <a:prstGeom prst="rect">
            <a:avLst/>
          </a:prstGeom>
        </p:spPr>
      </p:pic>
      <p:pic>
        <p:nvPicPr>
          <p:cNvPr id="11" name="Picture 10" descr="A screenshot of a computer&#10;&#10;Description automatically generated">
            <a:extLst>
              <a:ext uri="{FF2B5EF4-FFF2-40B4-BE49-F238E27FC236}">
                <a16:creationId xmlns:a16="http://schemas.microsoft.com/office/drawing/2014/main" id="{2ECC71AD-7584-9B73-0CC2-38BD72F139B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2" t="23136" r="43066" b="54986"/>
          <a:stretch/>
        </p:blipFill>
        <p:spPr>
          <a:xfrm>
            <a:off x="12141200" y="-482002"/>
            <a:ext cx="5793069" cy="490160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E5F5B4A5-9228-788A-FEA7-4291FAAF1BB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02" t="34016" r="34496" b="35651"/>
          <a:stretch/>
        </p:blipFill>
        <p:spPr>
          <a:xfrm>
            <a:off x="6189936" y="7340600"/>
            <a:ext cx="5740400" cy="6375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A screenshot of a computer&#10;&#10;Description automatically generated">
            <a:extLst>
              <a:ext uri="{FF2B5EF4-FFF2-40B4-BE49-F238E27FC236}">
                <a16:creationId xmlns:a16="http://schemas.microsoft.com/office/drawing/2014/main" id="{0DC85535-E17E-8A4C-BD05-0317C3C065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799" t="32928" r="17799" b="44594"/>
          <a:stretch/>
        </p:blipFill>
        <p:spPr>
          <a:xfrm>
            <a:off x="12192000" y="9321800"/>
            <a:ext cx="5740400" cy="472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 descr="A screenshot of a computer&#10;&#10;Description automatically generated">
            <a:extLst>
              <a:ext uri="{FF2B5EF4-FFF2-40B4-BE49-F238E27FC236}">
                <a16:creationId xmlns:a16="http://schemas.microsoft.com/office/drawing/2014/main" id="{0E3DF1FD-C934-ECD1-0D44-69FDFC85C32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86" t="19151" r="67412" b="6769"/>
          <a:stretch/>
        </p:blipFill>
        <p:spPr>
          <a:xfrm>
            <a:off x="18240672" y="-1854200"/>
            <a:ext cx="5740400" cy="155702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7594831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086515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Key components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B135263-30C4-5A63-D318-FAC4F6AC2A98}"/>
              </a:ext>
            </a:extLst>
          </p:cNvPr>
          <p:cNvSpPr txBox="1"/>
          <p:nvPr/>
        </p:nvSpPr>
        <p:spPr>
          <a:xfrm>
            <a:off x="650602" y="3003848"/>
            <a:ext cx="18729598" cy="1938992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 Social Sharing Links: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Make it easy for people to circulate your stories online. Include the platforms you know your target readers are active on. Customise the icons to align with your visual identity.</a:t>
            </a:r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60A5F9E7-3041-C818-1FBD-60A4950039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30" t="25000"/>
          <a:stretch/>
        </p:blipFill>
        <p:spPr bwMode="auto">
          <a:xfrm>
            <a:off x="13843000" y="6045200"/>
            <a:ext cx="9652000" cy="502920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A blue screen with white text&#10;&#10;Description automatically generated">
            <a:extLst>
              <a:ext uri="{FF2B5EF4-FFF2-40B4-BE49-F238E27FC236}">
                <a16:creationId xmlns:a16="http://schemas.microsoft.com/office/drawing/2014/main" id="{4C6F36FD-EE03-379D-19AF-AC1407C9AA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501625"/>
            <a:ext cx="11671300" cy="7731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Frame 4">
            <a:extLst>
              <a:ext uri="{FF2B5EF4-FFF2-40B4-BE49-F238E27FC236}">
                <a16:creationId xmlns:a16="http://schemas.microsoft.com/office/drawing/2014/main" id="{3C8CF44B-6CCD-F12D-9A6E-36CC7820B104}"/>
              </a:ext>
            </a:extLst>
          </p:cNvPr>
          <p:cNvSpPr/>
          <p:nvPr/>
        </p:nvSpPr>
        <p:spPr>
          <a:xfrm>
            <a:off x="9067799" y="10340339"/>
            <a:ext cx="2438401" cy="1470661"/>
          </a:xfrm>
          <a:prstGeom prst="frame">
            <a:avLst>
              <a:gd name="adj1" fmla="val 2137"/>
            </a:avLst>
          </a:prstGeom>
          <a:solidFill>
            <a:srgbClr val="FF00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7" name="Picture 6" descr="A black and white circle with a letter f and a globe&#10;&#10;Description automatically generated">
            <a:extLst>
              <a:ext uri="{FF2B5EF4-FFF2-40B4-BE49-F238E27FC236}">
                <a16:creationId xmlns:a16="http://schemas.microsoft.com/office/drawing/2014/main" id="{A4604D10-8E77-D9EE-90B3-425BE80CD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7349" y="11398250"/>
            <a:ext cx="6351671" cy="114935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2607323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10865154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Key components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769982" y="3540684"/>
            <a:ext cx="16654418" cy="184665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38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• Calls-to-Action: </a:t>
            </a:r>
            <a:r>
              <a:rPr lang="en-GB" sz="38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Link only to the things that are most important and benefit your readers. If something’s super important, link to it several times in different segments of the newsletter. 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C76995F-0D00-ACB1-FC84-9C71ED81E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359" y="5271770"/>
            <a:ext cx="9951892" cy="64376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93514E9-AEFC-7A1A-6A28-C6DA10880D04}"/>
              </a:ext>
            </a:extLst>
          </p:cNvPr>
          <p:cNvSpPr txBox="1"/>
          <p:nvPr/>
        </p:nvSpPr>
        <p:spPr>
          <a:xfrm>
            <a:off x="769982" y="5727621"/>
            <a:ext cx="10530478" cy="5786199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 concept for making great CTAs is called the inverted pyramid.</a:t>
            </a:r>
          </a:p>
          <a:p>
            <a:pPr algn="l">
              <a:spcAft>
                <a:spcPts val="30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When you want someone to click on something, structure the content as an inverted pyramid, grabbing their attention with a big idea up top, building their interest, and calling them to act.</a:t>
            </a:r>
          </a:p>
          <a:p>
            <a:pPr algn="l">
              <a:spcAft>
                <a:spcPts val="3000"/>
              </a:spcAft>
            </a:pP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11" name="Picture 10" descr="A screenshot of a webinar&#10;&#10;Description automatically generated">
            <a:extLst>
              <a:ext uri="{FF2B5EF4-FFF2-40B4-BE49-F238E27FC236}">
                <a16:creationId xmlns:a16="http://schemas.microsoft.com/office/drawing/2014/main" id="{8360E861-EB38-0096-C780-F4AB6352111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6" t="1544" r="6220"/>
          <a:stretch/>
        </p:blipFill>
        <p:spPr>
          <a:xfrm>
            <a:off x="17627600" y="2336800"/>
            <a:ext cx="6502400" cy="11582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90448814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542677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Creative design – Final Checks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2" y="3569040"/>
            <a:ext cx="20947018" cy="8894743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Testing and Quality Assurance: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Test your templates across various devices </a:t>
            </a:r>
            <a:b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and email clients to ensure proper display and functionality</a:t>
            </a:r>
          </a:p>
          <a:p>
            <a:pPr algn="l">
              <a:spcAft>
                <a:spcPts val="30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Data-Driven Improvements: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Track and analyse email performance metrics such as open rates and click-through rates. Use data insights to refine your template designs and content for better results.</a:t>
            </a:r>
          </a:p>
          <a:p>
            <a:pPr algn="l">
              <a:spcAft>
                <a:spcPts val="3000"/>
              </a:spcAft>
            </a:pPr>
            <a:br>
              <a:rPr lang="en-GB" sz="4800" b="1" i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</a:br>
            <a:r>
              <a:rPr lang="en-GB" sz="4800" b="1" i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Finally, A consistent, well-designed template reinforces your brand's trustworthiness and fosters recognition. Over time, recipients associate your brand with professionalism and quality.</a:t>
            </a:r>
          </a:p>
          <a:p>
            <a:pPr algn="l">
              <a:spcAft>
                <a:spcPts val="3000"/>
              </a:spcAft>
            </a:pPr>
            <a:endParaRPr lang="en-GB" sz="4000" b="1" i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  <a:p>
            <a:pPr algn="l">
              <a:spcAft>
                <a:spcPts val="3000"/>
              </a:spcAft>
            </a:pPr>
            <a:endParaRPr lang="en-GB" sz="4000" b="1" dirty="0">
              <a:solidFill>
                <a:schemeClr val="tx2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8381F45-697C-5F14-85C4-EC754CC2F5B3}"/>
              </a:ext>
            </a:extLst>
          </p:cNvPr>
          <p:cNvSpPr txBox="1"/>
          <p:nvPr/>
        </p:nvSpPr>
        <p:spPr>
          <a:xfrm>
            <a:off x="834527" y="487175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3ED0B4-C7EF-A67F-0D4D-B9F365CD5045}"/>
              </a:ext>
            </a:extLst>
          </p:cNvPr>
          <p:cNvSpPr txBox="1"/>
          <p:nvPr/>
        </p:nvSpPr>
        <p:spPr>
          <a:xfrm>
            <a:off x="788040" y="521030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23B914-2F86-6370-105A-585141081883}"/>
              </a:ext>
            </a:extLst>
          </p:cNvPr>
          <p:cNvSpPr txBox="1"/>
          <p:nvPr/>
        </p:nvSpPr>
        <p:spPr>
          <a:xfrm>
            <a:off x="1019732" y="3266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EA049D9-C8A4-8DA7-50F3-30BDD0368378}"/>
              </a:ext>
            </a:extLst>
          </p:cNvPr>
          <p:cNvSpPr txBox="1"/>
          <p:nvPr/>
        </p:nvSpPr>
        <p:spPr>
          <a:xfrm>
            <a:off x="864240" y="3605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3056046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369553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Template Design Masterclass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2065383" y="3296535"/>
            <a:ext cx="6785832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Time-saving hacks</a:t>
            </a:r>
            <a:endParaRPr lang="en-US" sz="5400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3412253-4FF0-4E2E-80B1-C57C0F4D8C88}"/>
              </a:ext>
            </a:extLst>
          </p:cNvPr>
          <p:cNvSpPr txBox="1"/>
          <p:nvPr/>
        </p:nvSpPr>
        <p:spPr>
          <a:xfrm>
            <a:off x="943532" y="3139843"/>
            <a:ext cx="609461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1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1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8F2E2CC-1F1E-44F3-B693-6CAE4C439520}"/>
              </a:ext>
            </a:extLst>
          </p:cNvPr>
          <p:cNvSpPr txBox="1"/>
          <p:nvPr/>
        </p:nvSpPr>
        <p:spPr>
          <a:xfrm>
            <a:off x="788040" y="3478396"/>
            <a:ext cx="764953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1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01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2554CB49-C9A4-4FEF-AE5C-E705F22CBC90}"/>
              </a:ext>
            </a:extLst>
          </p:cNvPr>
          <p:cNvSpPr txBox="1"/>
          <p:nvPr/>
        </p:nvSpPr>
        <p:spPr>
          <a:xfrm>
            <a:off x="2065383" y="4888332"/>
            <a:ext cx="15530213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Brand vs. Content. How to strike a balance?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24F517A-79E7-4127-92A4-3560D5CD9A72}"/>
              </a:ext>
            </a:extLst>
          </p:cNvPr>
          <p:cNvSpPr txBox="1"/>
          <p:nvPr/>
        </p:nvSpPr>
        <p:spPr>
          <a:xfrm>
            <a:off x="834527" y="4594896"/>
            <a:ext cx="829073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2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8325E41-3668-44FF-9B59-D80355AA8331}"/>
              </a:ext>
            </a:extLst>
          </p:cNvPr>
          <p:cNvSpPr txBox="1"/>
          <p:nvPr/>
        </p:nvSpPr>
        <p:spPr>
          <a:xfrm>
            <a:off x="788040" y="4933449"/>
            <a:ext cx="875560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02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6C80D6C-985F-4271-94D7-D6FA6CA1D258}"/>
              </a:ext>
            </a:extLst>
          </p:cNvPr>
          <p:cNvSpPr txBox="1"/>
          <p:nvPr/>
        </p:nvSpPr>
        <p:spPr>
          <a:xfrm>
            <a:off x="2084780" y="6305105"/>
            <a:ext cx="13414250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Effectively communicate your values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AA86DEE-200F-47F9-AAE3-2FDEC943EA6F}"/>
              </a:ext>
            </a:extLst>
          </p:cNvPr>
          <p:cNvSpPr txBox="1"/>
          <p:nvPr/>
        </p:nvSpPr>
        <p:spPr>
          <a:xfrm>
            <a:off x="815292" y="6043497"/>
            <a:ext cx="867545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dirty="0">
                <a:solidFill>
                  <a:schemeClr val="accent3"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3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4B802C0-064A-4A64-BC38-7B5F4FC40C79}"/>
              </a:ext>
            </a:extLst>
          </p:cNvPr>
          <p:cNvSpPr txBox="1"/>
          <p:nvPr/>
        </p:nvSpPr>
        <p:spPr>
          <a:xfrm>
            <a:off x="788040" y="6382050"/>
            <a:ext cx="894797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chemeClr val="accent3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03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6C0EB4-ADFB-CA3F-FBC0-135172916866}"/>
              </a:ext>
            </a:extLst>
          </p:cNvPr>
          <p:cNvSpPr txBox="1"/>
          <p:nvPr/>
        </p:nvSpPr>
        <p:spPr>
          <a:xfrm>
            <a:off x="2065383" y="7860768"/>
            <a:ext cx="5817618" cy="923330"/>
          </a:xfrm>
          <a:prstGeom prst="rect">
            <a:avLst/>
          </a:prstGeom>
          <a:noFill/>
        </p:spPr>
        <p:txBody>
          <a:bodyPr wrap="none" rtlCol="0" anchor="b" anchorCtr="0">
            <a:spAutoFit/>
          </a:bodyPr>
          <a:lstStyle/>
          <a:p>
            <a:pPr algn="l"/>
            <a:r>
              <a:rPr lang="en-GB" sz="5400" b="1" dirty="0">
                <a:solidFill>
                  <a:schemeClr val="tx2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Creative design</a:t>
            </a:r>
            <a:endParaRPr lang="en-US" sz="5400" b="1" dirty="0">
              <a:solidFill>
                <a:schemeClr val="tx2"/>
              </a:solidFill>
              <a:latin typeface="Poppins" pitchFamily="2" charset="77"/>
              <a:ea typeface="League Spartan" charset="0"/>
              <a:cs typeface="Poppins" pitchFamily="2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91CE25-68FC-DD8E-94F3-E7685FD22361}"/>
              </a:ext>
            </a:extLst>
          </p:cNvPr>
          <p:cNvSpPr txBox="1"/>
          <p:nvPr/>
        </p:nvSpPr>
        <p:spPr>
          <a:xfrm>
            <a:off x="788040" y="7574099"/>
            <a:ext cx="949299" cy="144655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8800" b="1" dirty="0">
                <a:solidFill>
                  <a:schemeClr val="accent6">
                    <a:lumMod val="75000"/>
                    <a:alpha val="25000"/>
                  </a:schemeClr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4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C88BD-7462-E896-679F-794C2427ABC1}"/>
              </a:ext>
            </a:extLst>
          </p:cNvPr>
          <p:cNvSpPr txBox="1"/>
          <p:nvPr/>
        </p:nvSpPr>
        <p:spPr>
          <a:xfrm>
            <a:off x="802467" y="7912652"/>
            <a:ext cx="934872" cy="769441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/>
            <a:r>
              <a:rPr lang="en-US" sz="4400" b="1" dirty="0">
                <a:solidFill>
                  <a:srgbClr val="7030A0"/>
                </a:solidFill>
                <a:latin typeface="Poppins" pitchFamily="2" charset="77"/>
                <a:ea typeface="League Spartan" charset="0"/>
                <a:cs typeface="Poppins" pitchFamily="2" charset="77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84141501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hape 2326">
            <a:extLst>
              <a:ext uri="{FF2B5EF4-FFF2-40B4-BE49-F238E27FC236}">
                <a16:creationId xmlns:a16="http://schemas.microsoft.com/office/drawing/2014/main" id="{A286D2AD-F564-43C4-B12D-B221B7FA646B}"/>
              </a:ext>
            </a:extLst>
          </p:cNvPr>
          <p:cNvSpPr/>
          <p:nvPr/>
        </p:nvSpPr>
        <p:spPr>
          <a:xfrm>
            <a:off x="723552" y="636927"/>
            <a:ext cx="9996326" cy="9335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5400">
                <a:solidFill>
                  <a:srgbClr val="345269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</a:lstStyle>
          <a:p>
            <a:r>
              <a:rPr lang="en-GB" dirty="0"/>
              <a:t>Need help with your templates?</a:t>
            </a:r>
          </a:p>
        </p:txBody>
      </p:sp>
      <p:sp>
        <p:nvSpPr>
          <p:cNvPr id="54" name="Shape 2327">
            <a:extLst>
              <a:ext uri="{FF2B5EF4-FFF2-40B4-BE49-F238E27FC236}">
                <a16:creationId xmlns:a16="http://schemas.microsoft.com/office/drawing/2014/main" id="{E50E5EAC-F54E-469E-917E-13EBCB25ACF6}"/>
              </a:ext>
            </a:extLst>
          </p:cNvPr>
          <p:cNvSpPr/>
          <p:nvPr/>
        </p:nvSpPr>
        <p:spPr>
          <a:xfrm>
            <a:off x="723552" y="1605867"/>
            <a:ext cx="4480394" cy="5027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>
              <a:defRPr sz="2600">
                <a:solidFill>
                  <a:srgbClr val="496F8B"/>
                </a:solidFill>
                <a:latin typeface="Lato"/>
                <a:ea typeface="Lato"/>
                <a:cs typeface="Lato"/>
                <a:sym typeface="Lato"/>
              </a:defRPr>
            </a:lvl1pPr>
          </a:lstStyle>
          <a:p>
            <a:r>
              <a:rPr lang="en-GB" dirty="0"/>
              <a:t>Do or Don’t – There Is No Try</a:t>
            </a:r>
            <a:endParaRPr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5C32F76-14BE-426C-B35F-3D26A1D04245}"/>
              </a:ext>
            </a:extLst>
          </p:cNvPr>
          <p:cNvSpPr txBox="1"/>
          <p:nvPr/>
        </p:nvSpPr>
        <p:spPr>
          <a:xfrm>
            <a:off x="5623922" y="6205957"/>
            <a:ext cx="17068438" cy="3600986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GB" sz="48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Alan Pitchforth</a:t>
            </a:r>
          </a:p>
          <a:p>
            <a:pPr algn="l">
              <a:spcAft>
                <a:spcPts val="6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Creative Services Director</a:t>
            </a:r>
          </a:p>
          <a:p>
            <a:pPr algn="l">
              <a:spcAft>
                <a:spcPts val="6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alan@kamilian.com</a:t>
            </a:r>
          </a:p>
          <a:p>
            <a:pPr algn="l">
              <a:spcAft>
                <a:spcPts val="6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+44 7399 770455</a:t>
            </a:r>
          </a:p>
          <a:p>
            <a:pPr algn="l">
              <a:spcAft>
                <a:spcPts val="600"/>
              </a:spcAft>
            </a:pP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www.linkedin.com/in/alan-pitchforth/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0049C1-B4F2-FFCC-75B4-687B30A78E62}"/>
              </a:ext>
            </a:extLst>
          </p:cNvPr>
          <p:cNvSpPr txBox="1"/>
          <p:nvPr/>
        </p:nvSpPr>
        <p:spPr>
          <a:xfrm>
            <a:off x="5623922" y="3558710"/>
            <a:ext cx="14670678" cy="2015936"/>
          </a:xfrm>
          <a:prstGeom prst="rect">
            <a:avLst/>
          </a:prstGeom>
          <a:noFill/>
        </p:spPr>
        <p:txBody>
          <a:bodyPr wrap="square" rtlCol="0" anchor="b" anchorCtr="0">
            <a:spAutoFit/>
          </a:bodyPr>
          <a:lstStyle/>
          <a:p>
            <a:pPr algn="l">
              <a:spcAft>
                <a:spcPts val="600"/>
              </a:spcAft>
            </a:pPr>
            <a:r>
              <a:rPr lang="en-GB" sz="4000" b="1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Thank you for listening. </a:t>
            </a:r>
            <a:r>
              <a:rPr lang="en-GB" sz="4000" dirty="0">
                <a:solidFill>
                  <a:schemeClr val="tx2"/>
                </a:solidFill>
                <a:latin typeface="Poppins" pitchFamily="2" charset="77"/>
                <a:cs typeface="Poppins" pitchFamily="2" charset="77"/>
              </a:rPr>
              <a:t>Feel free to reach out for any assistance or enquiries regarding your email templates and creative services. I’m here to help!</a:t>
            </a:r>
          </a:p>
        </p:txBody>
      </p:sp>
      <p:pic>
        <p:nvPicPr>
          <p:cNvPr id="18" name="Picture 17" descr="A person wearing glasses and smiling&#10;&#10;Description automatically generated">
            <a:extLst>
              <a:ext uri="{FF2B5EF4-FFF2-40B4-BE49-F238E27FC236}">
                <a16:creationId xmlns:a16="http://schemas.microsoft.com/office/drawing/2014/main" id="{3A84977F-45CF-530D-7C6E-24D398B6BB9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6" t="7300" r="6336" b="5349"/>
          <a:stretch/>
        </p:blipFill>
        <p:spPr>
          <a:xfrm>
            <a:off x="1711140" y="6263641"/>
            <a:ext cx="3291840" cy="3223260"/>
          </a:xfrm>
          <a:prstGeom prst="ellipse">
            <a:avLst/>
          </a:prstGeom>
          <a:ln w="190500" cap="rnd">
            <a:noFill/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1571866167"/>
      </p:ext>
    </p:extLst>
  </p:cSld>
  <p:clrMapOvr>
    <a:masterClrMapping/>
  </p:clrMapOvr>
  <p:transition spd="med"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Özel 5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45466D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6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7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8.png"/></Relationships>
</file>

<file path=ppt/webextensions/webextension1.xml><?xml version="1.0" encoding="utf-8"?>
<we:webextension xmlns:we="http://schemas.microsoft.com/office/webextensions/webextension/2010/11" id="{483B4072-DB45-4DF8-8FC6-AA6B50159E6B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intelligentassetmanagement.profundcom.net/dms/Template/index.php?Action=newpreview&amp;ID=1978&amp;Redirected=true&quot;,&quot;values&quot;:{},&quot;data&quot;:{&quot;uri&quot;:&quot;intelligentassetmanagement.profundcom.net/dms/Template/index.php?Action=newpreview&amp;ID=1978&amp;Redirected=true&quot;},&quot;secure&quot;:false}],&quot;name&quot;:&quot;intelligentassetmanagement.profundcom.net/dms/Template/index.php?Action=newpreview&amp;ID=1978&amp;Redirected=true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483B4072-DB45-4DF8-8FC6-AA6B50159E6B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intelligentassetmanagement.profundcom.net/dms/Analysis/?Action=powerbi&quot;,&quot;values&quot;:{},&quot;data&quot;:{&quot;uri&quot;:&quot;intelligentassetmanagement.profundcom.net/dms/Analysis/?Action=powerbi&quot;},&quot;secure&quot;:false}],&quot;name&quot;:&quot;intelligentassetmanagement.profundcom.net/dms/Analysis/?Action=powerbi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483B4072-DB45-4DF8-8FC6-AA6B50159E6B}">
  <we:reference id="wa104295828" version="1.9.0.0" store="en-US" storeType="OMEX"/>
  <we:alternateReferences>
    <we:reference id="wa104295828" version="1.9.0.0" store="wa104295828" storeType="OMEX"/>
  </we:alternateReferences>
  <we:properties>
    <we:property name="__labs__" value="{&quot;configuration&quot;:{&quot;appVersion&quot;:{&quot;major&quot;:1,&quot;minor&quot;:0},&quot;components&quot;:[{&quot;type&quot;:&quot;Labs.Components.ActivityComponent&quot;,&quot;name&quot;:&quot;intelligentassetmanagement.profundcom.net/dms/automation/?Action=edit&amp;ID=16&quot;,&quot;values&quot;:{},&quot;data&quot;:{&quot;uri&quot;:&quot;intelligentassetmanagement.profundcom.net/dms/automation/?Action=edit&amp;ID=16&quot;},&quot;secure&quot;:false}],&quot;name&quot;:&quot;intelligentassetmanagement.profundcom.net/dms/automation/?Action=edit&amp;ID=16&quot;,&quot;timeline&quot;:null,&quot;analytics&quot;:null},&quot;hostVersion&quot;:{&quot;major&quot;:0,&quot;minor&quot;:1}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122417</TotalTime>
  <Words>1594</Words>
  <Application>Microsoft Office PowerPoint</Application>
  <PresentationFormat>Custom</PresentationFormat>
  <Paragraphs>275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3" baseType="lpstr">
      <vt:lpstr>Arial</vt:lpstr>
      <vt:lpstr>Calibri</vt:lpstr>
      <vt:lpstr>et-line</vt:lpstr>
      <vt:lpstr>Helvetica</vt:lpstr>
      <vt:lpstr>Helvetica Light</vt:lpstr>
      <vt:lpstr>Helvetica Neue</vt:lpstr>
      <vt:lpstr>Lato</vt:lpstr>
      <vt:lpstr>Lato Black</vt:lpstr>
      <vt:lpstr>Lato Light</vt:lpstr>
      <vt:lpstr>myriad-pro</vt:lpstr>
      <vt:lpstr>Poppins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Paul Das</dc:creator>
  <cp:lastModifiedBy>Paul Das</cp:lastModifiedBy>
  <cp:revision>614</cp:revision>
  <dcterms:modified xsi:type="dcterms:W3CDTF">2023-09-29T08:32:14Z</dcterms:modified>
</cp:coreProperties>
</file>